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72" r:id="rId5"/>
  </p:sldMasterIdLst>
  <p:notesMasterIdLst>
    <p:notesMasterId r:id="rId89"/>
  </p:notesMasterIdLst>
  <p:sldIdLst>
    <p:sldId id="329" r:id="rId6"/>
    <p:sldId id="376" r:id="rId7"/>
    <p:sldId id="407" r:id="rId8"/>
    <p:sldId id="320" r:id="rId9"/>
    <p:sldId id="321" r:id="rId10"/>
    <p:sldId id="509" r:id="rId11"/>
    <p:sldId id="335" r:id="rId12"/>
    <p:sldId id="299" r:id="rId13"/>
    <p:sldId id="323" r:id="rId14"/>
    <p:sldId id="324" r:id="rId15"/>
    <p:sldId id="539" r:id="rId16"/>
    <p:sldId id="326" r:id="rId17"/>
    <p:sldId id="328" r:id="rId18"/>
    <p:sldId id="528" r:id="rId19"/>
    <p:sldId id="505" r:id="rId20"/>
    <p:sldId id="330" r:id="rId21"/>
    <p:sldId id="331" r:id="rId22"/>
    <p:sldId id="332" r:id="rId23"/>
    <p:sldId id="529" r:id="rId24"/>
    <p:sldId id="530" r:id="rId25"/>
    <p:sldId id="334" r:id="rId26"/>
    <p:sldId id="507" r:id="rId27"/>
    <p:sldId id="506" r:id="rId28"/>
    <p:sldId id="325" r:id="rId29"/>
    <p:sldId id="262" r:id="rId30"/>
    <p:sldId id="510" r:id="rId31"/>
    <p:sldId id="512" r:id="rId32"/>
    <p:sldId id="541" r:id="rId33"/>
    <p:sldId id="542" r:id="rId34"/>
    <p:sldId id="546" r:id="rId35"/>
    <p:sldId id="543" r:id="rId36"/>
    <p:sldId id="544" r:id="rId37"/>
    <p:sldId id="545" r:id="rId38"/>
    <p:sldId id="551" r:id="rId39"/>
    <p:sldId id="552" r:id="rId40"/>
    <p:sldId id="553" r:id="rId41"/>
    <p:sldId id="554" r:id="rId42"/>
    <p:sldId id="531" r:id="rId43"/>
    <p:sldId id="532" r:id="rId44"/>
    <p:sldId id="533" r:id="rId45"/>
    <p:sldId id="534" r:id="rId46"/>
    <p:sldId id="535" r:id="rId47"/>
    <p:sldId id="536" r:id="rId48"/>
    <p:sldId id="556" r:id="rId49"/>
    <p:sldId id="319" r:id="rId50"/>
    <p:sldId id="540" r:id="rId51"/>
    <p:sldId id="548" r:id="rId52"/>
    <p:sldId id="549" r:id="rId53"/>
    <p:sldId id="555" r:id="rId54"/>
    <p:sldId id="508" r:id="rId55"/>
    <p:sldId id="336" r:id="rId56"/>
    <p:sldId id="337" r:id="rId57"/>
    <p:sldId id="338" r:id="rId58"/>
    <p:sldId id="340" r:id="rId59"/>
    <p:sldId id="341" r:id="rId60"/>
    <p:sldId id="515" r:id="rId61"/>
    <p:sldId id="517" r:id="rId62"/>
    <p:sldId id="527" r:id="rId63"/>
    <p:sldId id="537" r:id="rId64"/>
    <p:sldId id="538" r:id="rId65"/>
    <p:sldId id="343" r:id="rId66"/>
    <p:sldId id="520" r:id="rId67"/>
    <p:sldId id="344" r:id="rId68"/>
    <p:sldId id="346" r:id="rId69"/>
    <p:sldId id="347" r:id="rId70"/>
    <p:sldId id="356" r:id="rId71"/>
    <p:sldId id="381" r:id="rId72"/>
    <p:sldId id="522" r:id="rId73"/>
    <p:sldId id="523" r:id="rId74"/>
    <p:sldId id="380" r:id="rId75"/>
    <p:sldId id="351" r:id="rId76"/>
    <p:sldId id="357" r:id="rId77"/>
    <p:sldId id="352" r:id="rId78"/>
    <p:sldId id="353" r:id="rId79"/>
    <p:sldId id="354" r:id="rId80"/>
    <p:sldId id="355" r:id="rId81"/>
    <p:sldId id="557" r:id="rId82"/>
    <p:sldId id="518" r:id="rId83"/>
    <p:sldId id="521" r:id="rId84"/>
    <p:sldId id="348" r:id="rId85"/>
    <p:sldId id="350" r:id="rId86"/>
    <p:sldId id="513" r:id="rId87"/>
    <p:sldId id="514" r:id="rId88"/>
  </p:sldIdLst>
  <p:sldSz cx="9144000" cy="6858000" type="screen4x3"/>
  <p:notesSz cx="7099300" cy="10234613"/>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73F62A"/>
    <a:srgbClr val="CCFFFF"/>
    <a:srgbClr val="FFCCFF"/>
    <a:srgbClr val="FF9999"/>
    <a:srgbClr val="FFCC66"/>
    <a:srgbClr val="FFFF66"/>
    <a:srgbClr val="FFFF99"/>
    <a:srgbClr val="FF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2" autoAdjust="0"/>
    <p:restoredTop sz="88509" autoAdjust="0"/>
  </p:normalViewPr>
  <p:slideViewPr>
    <p:cSldViewPr>
      <p:cViewPr varScale="1">
        <p:scale>
          <a:sx n="70" d="100"/>
          <a:sy n="70" d="100"/>
        </p:scale>
        <p:origin x="508" y="6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notesMaster" Target="notesMasters/notes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099300" cy="10234613"/>
          </a:xfrm>
          <a:prstGeom prst="roundRect">
            <a:avLst>
              <a:gd name="adj" fmla="val 19"/>
            </a:avLst>
          </a:prstGeom>
          <a:solidFill>
            <a:srgbClr val="FFFFFF"/>
          </a:solidFill>
          <a:ln w="9360">
            <a:noFill/>
            <a:miter lim="800000"/>
            <a:headEnd/>
            <a:tailEnd/>
          </a:ln>
          <a:effectLst/>
        </p:spPr>
        <p:txBody>
          <a:bodyPr wrap="none" anchor="ctr"/>
          <a:lstStyle/>
          <a:p>
            <a:endParaRPr lang="en-US"/>
          </a:p>
        </p:txBody>
      </p:sp>
      <p:sp>
        <p:nvSpPr>
          <p:cNvPr id="2050" name="AutoShape 2"/>
          <p:cNvSpPr>
            <a:spLocks noChangeArrowheads="1"/>
          </p:cNvSpPr>
          <p:nvPr/>
        </p:nvSpPr>
        <p:spPr bwMode="auto">
          <a:xfrm>
            <a:off x="0" y="0"/>
            <a:ext cx="7099300" cy="10234613"/>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2051" name="Rectangle 3"/>
          <p:cNvSpPr>
            <a:spLocks noGrp="1" noRot="1" noChangeAspect="1" noChangeArrowheads="1"/>
          </p:cNvSpPr>
          <p:nvPr>
            <p:ph type="sldImg"/>
          </p:nvPr>
        </p:nvSpPr>
        <p:spPr bwMode="auto">
          <a:xfrm>
            <a:off x="-11798300" y="-11796713"/>
            <a:ext cx="11795125" cy="12571413"/>
          </a:xfrm>
          <a:prstGeom prst="rect">
            <a:avLst/>
          </a:prstGeom>
          <a:noFill/>
          <a:ln w="9525">
            <a:noFill/>
            <a:round/>
            <a:headEnd/>
            <a:tailEnd/>
          </a:ln>
          <a:effectLst/>
        </p:spPr>
      </p:sp>
      <p:sp>
        <p:nvSpPr>
          <p:cNvPr id="2052" name="Rectangle 4"/>
          <p:cNvSpPr>
            <a:spLocks noGrp="1" noChangeArrowheads="1"/>
          </p:cNvSpPr>
          <p:nvPr>
            <p:ph type="body"/>
          </p:nvPr>
        </p:nvSpPr>
        <p:spPr bwMode="auto">
          <a:xfrm>
            <a:off x="709613" y="4860925"/>
            <a:ext cx="5673725" cy="46005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s-E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281150" y="-11796713"/>
            <a:ext cx="16760825" cy="12571413"/>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C02B2CA-B309-4CED-99D6-73A6B26D1F93}" type="slidenum">
              <a:rPr lang="es-ES" smtClean="0"/>
              <a:t>1</a:t>
            </a:fld>
            <a:endParaRPr lang="es-ES"/>
          </a:p>
        </p:txBody>
      </p:sp>
    </p:spTree>
    <p:extLst>
      <p:ext uri="{BB962C8B-B14F-4D97-AF65-F5344CB8AC3E}">
        <p14:creationId xmlns:p14="http://schemas.microsoft.com/office/powerpoint/2010/main" val="293930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xfrm>
            <a:off x="4021294" y="9721106"/>
            <a:ext cx="3076363" cy="511731"/>
          </a:xfrm>
          <a:prstGeom prst="rect">
            <a:avLst/>
          </a:prstGeom>
          <a:noFill/>
        </p:spPr>
        <p:txBody>
          <a:bodyPr lIns="99048" tIns="49524" rIns="99048" bIns="49524"/>
          <a:lstStyle/>
          <a:p>
            <a:fld id="{31DC8404-33C8-4062-9424-78C16864F8AB}" type="slidenum">
              <a:rPr lang="es-ES_tradnl">
                <a:latin typeface="Arial" pitchFamily="39" charset="0"/>
                <a:ea typeface="ＭＳ Ｐゴシック" pitchFamily="39" charset="-128"/>
                <a:cs typeface="ＭＳ Ｐゴシック" pitchFamily="39" charset="-128"/>
              </a:rPr>
              <a:pPr/>
              <a:t>22</a:t>
            </a:fld>
            <a:endParaRPr lang="es-ES_tradnl">
              <a:latin typeface="Arial" pitchFamily="39" charset="0"/>
              <a:ea typeface="ＭＳ Ｐゴシック" pitchFamily="39" charset="-128"/>
              <a:cs typeface="ＭＳ Ｐゴシック" pitchFamily="39" charset="-128"/>
            </a:endParaRPr>
          </a:p>
        </p:txBody>
      </p:sp>
      <p:sp>
        <p:nvSpPr>
          <p:cNvPr id="15363" name="Rectangle 2"/>
          <p:cNvSpPr>
            <a:spLocks noGrp="1" noRot="1" noChangeAspect="1" noChangeArrowheads="1"/>
          </p:cNvSpPr>
          <p:nvPr>
            <p:ph type="sldImg"/>
          </p:nvPr>
        </p:nvSpPr>
        <p:spPr>
          <a:xfrm>
            <a:off x="-14281150" y="-11796713"/>
            <a:ext cx="16760825" cy="12571413"/>
          </a:xfrm>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_tradnl">
              <a:latin typeface="Arial" pitchFamily="39" charset="0"/>
              <a:ea typeface="ＭＳ Ｐゴシック" pitchFamily="39" charset="-128"/>
              <a:cs typeface="ＭＳ Ｐゴシック" pitchFamily="39" charset="-128"/>
            </a:endParaRPr>
          </a:p>
        </p:txBody>
      </p:sp>
    </p:spTree>
    <p:extLst>
      <p:ext uri="{BB962C8B-B14F-4D97-AF65-F5344CB8AC3E}">
        <p14:creationId xmlns:p14="http://schemas.microsoft.com/office/powerpoint/2010/main" val="1045657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xfrm>
            <a:off x="4021294" y="9721106"/>
            <a:ext cx="3076363" cy="511731"/>
          </a:xfrm>
          <a:prstGeom prst="rect">
            <a:avLst/>
          </a:prstGeom>
          <a:noFill/>
        </p:spPr>
        <p:txBody>
          <a:bodyPr lIns="99048" tIns="49524" rIns="99048" bIns="49524"/>
          <a:lstStyle/>
          <a:p>
            <a:fld id="{31DC8404-33C8-4062-9424-78C16864F8AB}" type="slidenum">
              <a:rPr lang="es-ES_tradnl">
                <a:latin typeface="Arial" pitchFamily="39" charset="0"/>
                <a:ea typeface="ＭＳ Ｐゴシック" pitchFamily="39" charset="-128"/>
                <a:cs typeface="ＭＳ Ｐゴシック" pitchFamily="39" charset="-128"/>
              </a:rPr>
              <a:pPr/>
              <a:t>3</a:t>
            </a:fld>
            <a:endParaRPr lang="es-ES_tradnl">
              <a:latin typeface="Arial" pitchFamily="39" charset="0"/>
              <a:ea typeface="ＭＳ Ｐゴシック" pitchFamily="39" charset="-128"/>
              <a:cs typeface="ＭＳ Ｐゴシック" pitchFamily="39" charset="-128"/>
            </a:endParaRPr>
          </a:p>
        </p:txBody>
      </p:sp>
      <p:sp>
        <p:nvSpPr>
          <p:cNvPr id="15363" name="Rectangle 2"/>
          <p:cNvSpPr>
            <a:spLocks noGrp="1" noRot="1" noChangeAspect="1" noChangeArrowheads="1"/>
          </p:cNvSpPr>
          <p:nvPr>
            <p:ph type="sldImg"/>
          </p:nvPr>
        </p:nvSpPr>
        <p:spPr>
          <a:xfrm>
            <a:off x="-14281150" y="-11796713"/>
            <a:ext cx="16760825" cy="12571413"/>
          </a:xfrm>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_tradnl">
              <a:latin typeface="Arial" pitchFamily="39" charset="0"/>
              <a:ea typeface="ＭＳ Ｐゴシック" pitchFamily="39" charset="-128"/>
              <a:cs typeface="ＭＳ Ｐゴシック" pitchFamily="39" charset="-128"/>
            </a:endParaRPr>
          </a:p>
        </p:txBody>
      </p:sp>
    </p:spTree>
    <p:extLst>
      <p:ext uri="{BB962C8B-B14F-4D97-AF65-F5344CB8AC3E}">
        <p14:creationId xmlns:p14="http://schemas.microsoft.com/office/powerpoint/2010/main" val="1544645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4194325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1589104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xfrm>
            <a:off x="4021294" y="9721106"/>
            <a:ext cx="3076363" cy="511731"/>
          </a:xfrm>
          <a:prstGeom prst="rect">
            <a:avLst/>
          </a:prstGeom>
          <a:noFill/>
        </p:spPr>
        <p:txBody>
          <a:bodyPr lIns="99048" tIns="49524" rIns="99048" bIns="49524"/>
          <a:lstStyle/>
          <a:p>
            <a:fld id="{31DC8404-33C8-4062-9424-78C16864F8AB}" type="slidenum">
              <a:rPr lang="es-ES_tradnl">
                <a:latin typeface="Arial" pitchFamily="39" charset="0"/>
                <a:ea typeface="ＭＳ Ｐゴシック" pitchFamily="39" charset="-128"/>
                <a:cs typeface="ＭＳ Ｐゴシック" pitchFamily="39" charset="-128"/>
              </a:rPr>
              <a:pPr/>
              <a:t>50</a:t>
            </a:fld>
            <a:endParaRPr lang="es-ES_tradnl">
              <a:latin typeface="Arial" pitchFamily="39" charset="0"/>
              <a:ea typeface="ＭＳ Ｐゴシック" pitchFamily="39" charset="-128"/>
              <a:cs typeface="ＭＳ Ｐゴシック" pitchFamily="39" charset="-128"/>
            </a:endParaRPr>
          </a:p>
        </p:txBody>
      </p:sp>
      <p:sp>
        <p:nvSpPr>
          <p:cNvPr id="15363" name="Rectangle 2"/>
          <p:cNvSpPr>
            <a:spLocks noGrp="1" noRot="1" noChangeAspect="1" noChangeArrowheads="1"/>
          </p:cNvSpPr>
          <p:nvPr>
            <p:ph type="sldImg"/>
          </p:nvPr>
        </p:nvSpPr>
        <p:spPr>
          <a:xfrm>
            <a:off x="-14281150" y="-11796713"/>
            <a:ext cx="16760825" cy="12571413"/>
          </a:xfrm>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_tradnl">
              <a:latin typeface="Arial" pitchFamily="39" charset="0"/>
              <a:ea typeface="ＭＳ Ｐゴシック" pitchFamily="39" charset="-128"/>
              <a:cs typeface="ＭＳ Ｐゴシック" pitchFamily="39" charset="-128"/>
            </a:endParaRPr>
          </a:p>
        </p:txBody>
      </p:sp>
    </p:spTree>
    <p:extLst>
      <p:ext uri="{BB962C8B-B14F-4D97-AF65-F5344CB8AC3E}">
        <p14:creationId xmlns:p14="http://schemas.microsoft.com/office/powerpoint/2010/main" val="418960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20822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3338"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613" y="4860925"/>
            <a:ext cx="5675312" cy="4602163"/>
          </a:xfrm>
          <a:prstGeom prst="rect">
            <a:avLst/>
          </a:prstGeom>
          <a:noFill/>
          <a:ln>
            <a:round/>
            <a:headEnd/>
            <a:tailEnd/>
          </a:ln>
        </p:spPr>
        <p:txBody>
          <a:bodyPr wrap="none"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número de diapositiva"/>
          <p:cNvSpPr>
            <a:spLocks noGrp="1"/>
          </p:cNvSpPr>
          <p:nvPr>
            <p:ph type="sldNum" idx="11"/>
          </p:nvPr>
        </p:nvSpPr>
        <p:spPr/>
        <p:txBody>
          <a:bodyPr/>
          <a:lstStyle>
            <a:lvl1pPr>
              <a:defRPr/>
            </a:lvl1pPr>
          </a:lstStyle>
          <a:p>
            <a:fld id="{B8531A7C-B96D-4C20-AB5E-05241940BC8E}"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número de diapositiva"/>
          <p:cNvSpPr>
            <a:spLocks noGrp="1"/>
          </p:cNvSpPr>
          <p:nvPr>
            <p:ph type="sldNum" idx="11"/>
          </p:nvPr>
        </p:nvSpPr>
        <p:spPr/>
        <p:txBody>
          <a:bodyPr/>
          <a:lstStyle>
            <a:lvl1pPr>
              <a:defRPr/>
            </a:lvl1pPr>
          </a:lstStyle>
          <a:p>
            <a:fld id="{F0EDE481-3280-496A-816B-276BDF4C0DE3}"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6225" y="128588"/>
            <a:ext cx="2055813" cy="5992812"/>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28588"/>
            <a:ext cx="6016625" cy="59928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número de diapositiva"/>
          <p:cNvSpPr>
            <a:spLocks noGrp="1"/>
          </p:cNvSpPr>
          <p:nvPr>
            <p:ph type="sldNum" idx="11"/>
          </p:nvPr>
        </p:nvSpPr>
        <p:spPr/>
        <p:txBody>
          <a:bodyPr/>
          <a:lstStyle>
            <a:lvl1pPr>
              <a:defRPr/>
            </a:lvl1pPr>
          </a:lstStyle>
          <a:p>
            <a:fld id="{F0B2BEBE-B90B-406E-913D-FF90EDC05D88}"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213B27-00EF-4B49-AF0E-C8191D854FC9}"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74719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B36EBF9-7C77-45DE-BBC6-6CB5E8F073EE}"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65161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A111B-9AB2-4F18-872B-89B5936AE435}"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7977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87C2D1-359B-492E-BCA5-7FEEE5481776}"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8481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351415-C000-415B-ABA4-E455CCAF3A75}"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8132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B82080-767F-4F2F-97ED-62186CE17EAF}"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8646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31BDDD-63E9-4359-A9A6-E31096A71918}"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39190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CAC495-2A1A-4958-BA92-8269D74207D2}"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3547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número de diapositiva"/>
          <p:cNvSpPr>
            <a:spLocks noGrp="1"/>
          </p:cNvSpPr>
          <p:nvPr>
            <p:ph type="sldNum" idx="11"/>
          </p:nvPr>
        </p:nvSpPr>
        <p:spPr/>
        <p:txBody>
          <a:bodyPr/>
          <a:lstStyle>
            <a:lvl1pPr>
              <a:defRPr/>
            </a:lvl1pPr>
          </a:lstStyle>
          <a:p>
            <a:fld id="{15B4CB81-33FC-41F6-BA27-2D907B717373}" type="slidenum">
              <a:rPr lang="es-ES"/>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FA50CD8-CDD9-48D5-9259-B4A7E9218247}"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703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30C69E-BCCD-4DC9-AE01-8F4D46D086F9}"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16640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0CD362-A21F-4339-8770-DDD9BF7157FD}"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094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número de diapositiva"/>
          <p:cNvSpPr>
            <a:spLocks noGrp="1"/>
          </p:cNvSpPr>
          <p:nvPr>
            <p:ph type="sldNum" idx="11"/>
          </p:nvPr>
        </p:nvSpPr>
        <p:spPr/>
        <p:txBody>
          <a:bodyPr/>
          <a:lstStyle>
            <a:lvl1pPr>
              <a:defRPr/>
            </a:lvl1pPr>
          </a:lstStyle>
          <a:p>
            <a:fld id="{BDDEA38E-8E08-4C51-BA43-258AFEBE9E05}"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idx="10"/>
          </p:nvPr>
        </p:nvSpPr>
        <p:spPr/>
        <p:txBody>
          <a:bodyPr/>
          <a:lstStyle>
            <a:lvl1pPr>
              <a:defRPr/>
            </a:lvl1pPr>
          </a:lstStyle>
          <a:p>
            <a:endParaRPr lang="es-ES"/>
          </a:p>
        </p:txBody>
      </p:sp>
      <p:sp>
        <p:nvSpPr>
          <p:cNvPr id="6" name="5 Marcador de número de diapositiva"/>
          <p:cNvSpPr>
            <a:spLocks noGrp="1"/>
          </p:cNvSpPr>
          <p:nvPr>
            <p:ph type="sldNum" idx="11"/>
          </p:nvPr>
        </p:nvSpPr>
        <p:spPr/>
        <p:txBody>
          <a:bodyPr/>
          <a:lstStyle>
            <a:lvl1pPr>
              <a:defRPr/>
            </a:lvl1pPr>
          </a:lstStyle>
          <a:p>
            <a:fld id="{37CAFE00-BD5D-4AF9-AA76-BB633CD02EEA}"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a:spLocks noGrp="1"/>
          </p:cNvSpPr>
          <p:nvPr>
            <p:ph type="dt" idx="10"/>
          </p:nvPr>
        </p:nvSpPr>
        <p:spPr/>
        <p:txBody>
          <a:bodyPr/>
          <a:lstStyle>
            <a:lvl1pPr>
              <a:defRPr/>
            </a:lvl1pPr>
          </a:lstStyle>
          <a:p>
            <a:endParaRPr lang="es-ES"/>
          </a:p>
        </p:txBody>
      </p:sp>
      <p:sp>
        <p:nvSpPr>
          <p:cNvPr id="8" name="7 Marcador de número de diapositiva"/>
          <p:cNvSpPr>
            <a:spLocks noGrp="1"/>
          </p:cNvSpPr>
          <p:nvPr>
            <p:ph type="sldNum" idx="11"/>
          </p:nvPr>
        </p:nvSpPr>
        <p:spPr/>
        <p:txBody>
          <a:bodyPr/>
          <a:lstStyle>
            <a:lvl1pPr>
              <a:defRPr/>
            </a:lvl1pPr>
          </a:lstStyle>
          <a:p>
            <a:fld id="{ADC57C5E-EE62-4FCF-BD75-F3C31B3D143B}"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idx="10"/>
          </p:nvPr>
        </p:nvSpPr>
        <p:spPr/>
        <p:txBody>
          <a:bodyPr/>
          <a:lstStyle>
            <a:lvl1pPr>
              <a:defRPr/>
            </a:lvl1pPr>
          </a:lstStyle>
          <a:p>
            <a:endParaRPr lang="es-ES"/>
          </a:p>
        </p:txBody>
      </p:sp>
      <p:sp>
        <p:nvSpPr>
          <p:cNvPr id="4" name="3 Marcador de número de diapositiva"/>
          <p:cNvSpPr>
            <a:spLocks noGrp="1"/>
          </p:cNvSpPr>
          <p:nvPr>
            <p:ph type="sldNum" idx="11"/>
          </p:nvPr>
        </p:nvSpPr>
        <p:spPr/>
        <p:txBody>
          <a:bodyPr/>
          <a:lstStyle>
            <a:lvl1pPr>
              <a:defRPr/>
            </a:lvl1pPr>
          </a:lstStyle>
          <a:p>
            <a:fld id="{BB758FAE-4384-4B78-8AC6-A5F19C2A2EE9}"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endParaRPr lang="es-ES"/>
          </a:p>
        </p:txBody>
      </p:sp>
      <p:sp>
        <p:nvSpPr>
          <p:cNvPr id="3" name="2 Marcador de número de diapositiva"/>
          <p:cNvSpPr>
            <a:spLocks noGrp="1"/>
          </p:cNvSpPr>
          <p:nvPr>
            <p:ph type="sldNum" idx="11"/>
          </p:nvPr>
        </p:nvSpPr>
        <p:spPr/>
        <p:txBody>
          <a:bodyPr/>
          <a:lstStyle>
            <a:lvl1pPr>
              <a:defRPr/>
            </a:lvl1pPr>
          </a:lstStyle>
          <a:p>
            <a:fld id="{220FF96A-84B1-4617-8691-E88A65768F84}"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s-ES"/>
          </a:p>
        </p:txBody>
      </p:sp>
      <p:sp>
        <p:nvSpPr>
          <p:cNvPr id="6" name="5 Marcador de número de diapositiva"/>
          <p:cNvSpPr>
            <a:spLocks noGrp="1"/>
          </p:cNvSpPr>
          <p:nvPr>
            <p:ph type="sldNum" idx="11"/>
          </p:nvPr>
        </p:nvSpPr>
        <p:spPr/>
        <p:txBody>
          <a:bodyPr/>
          <a:lstStyle>
            <a:lvl1pPr>
              <a:defRPr/>
            </a:lvl1pPr>
          </a:lstStyle>
          <a:p>
            <a:fld id="{A7FDAF74-23C7-41F8-B73A-456D433A8B50}"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s-ES"/>
          </a:p>
        </p:txBody>
      </p:sp>
      <p:sp>
        <p:nvSpPr>
          <p:cNvPr id="6" name="5 Marcador de número de diapositiva"/>
          <p:cNvSpPr>
            <a:spLocks noGrp="1"/>
          </p:cNvSpPr>
          <p:nvPr>
            <p:ph type="sldNum" idx="11"/>
          </p:nvPr>
        </p:nvSpPr>
        <p:spPr/>
        <p:txBody>
          <a:bodyPr/>
          <a:lstStyle>
            <a:lvl1pPr>
              <a:defRPr/>
            </a:lvl1pPr>
          </a:lstStyle>
          <a:p>
            <a:fld id="{ABD3BE60-48A5-4BF1-9CD7-54DCC885DCBF}"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4838"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457200" y="1600200"/>
            <a:ext cx="8224838" cy="45212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53175"/>
            <a:ext cx="2128838"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endParaRPr lang="es-ES"/>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endParaRPr lang="en-US"/>
          </a:p>
        </p:txBody>
      </p:sp>
      <p:sp>
        <p:nvSpPr>
          <p:cNvPr id="1029" name="Rectangle 5"/>
          <p:cNvSpPr>
            <a:spLocks noGrp="1" noChangeArrowheads="1"/>
          </p:cNvSpPr>
          <p:nvPr>
            <p:ph type="sldNum"/>
          </p:nvPr>
        </p:nvSpPr>
        <p:spPr bwMode="auto">
          <a:xfrm>
            <a:off x="6553200" y="6353175"/>
            <a:ext cx="2128838"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fld id="{9569C256-F4B3-4F3B-9179-7C3405300591}"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34ED0C-78DC-4BFD-92B8-BA6BC89C0DF9}"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47127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oleObject" Target="../embeddings/oleObject6.bin"/><Relationship Id="rId5" Type="http://schemas.openxmlformats.org/officeDocument/2006/relationships/image" Target="../media/image16.gif"/><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0.wmf"/><Relationship Id="rId5" Type="http://schemas.openxmlformats.org/officeDocument/2006/relationships/oleObject" Target="../embeddings/oleObject8.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oleObject" Target="../embeddings/oleObject12.bin"/><Relationship Id="rId7" Type="http://schemas.openxmlformats.org/officeDocument/2006/relationships/image" Target="../media/image28.wmf"/><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oleObject" Target="../embeddings/oleObject13.bin"/><Relationship Id="rId5" Type="http://schemas.openxmlformats.org/officeDocument/2006/relationships/image" Target="../media/image23.png"/><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4.bin"/><Relationship Id="rId7" Type="http://schemas.openxmlformats.org/officeDocument/2006/relationships/image" Target="../media/image32.wmf"/><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oleObject" Target="../embeddings/oleObject15.bin"/><Relationship Id="rId5" Type="http://schemas.openxmlformats.org/officeDocument/2006/relationships/image" Target="../media/image31.jpeg"/><Relationship Id="rId4" Type="http://schemas.openxmlformats.org/officeDocument/2006/relationships/image" Target="../media/image30.wmf"/><Relationship Id="rId9" Type="http://schemas.openxmlformats.org/officeDocument/2006/relationships/image" Target="../media/image33.wmf"/></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33.w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wmf"/><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oleObject" Target="../embeddings/oleObject19.bin"/><Relationship Id="rId5" Type="http://schemas.openxmlformats.org/officeDocument/2006/relationships/image" Target="../media/image34.w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5.wmf"/><Relationship Id="rId5" Type="http://schemas.openxmlformats.org/officeDocument/2006/relationships/oleObject" Target="../embeddings/oleObject21.bin"/><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oleObject" Target="../embeddings/oleObject22.bin"/><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40.wmf"/><Relationship Id="rId5" Type="http://schemas.openxmlformats.org/officeDocument/2006/relationships/oleObject" Target="../embeddings/oleObject23.bin"/><Relationship Id="rId10" Type="http://schemas.openxmlformats.org/officeDocument/2006/relationships/image" Target="../media/image29.jpeg"/><Relationship Id="rId4" Type="http://schemas.openxmlformats.org/officeDocument/2006/relationships/image" Target="../media/image39.wmf"/><Relationship Id="rId9" Type="http://schemas.openxmlformats.org/officeDocument/2006/relationships/image" Target="../media/image4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wmf"/></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46.wmf"/><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46.wmf"/><Relationship Id="rId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46.wmf"/></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8.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29.bin"/><Relationship Id="rId1" Type="http://schemas.openxmlformats.org/officeDocument/2006/relationships/slideLayout" Target="../slideLayouts/slideLayout18.xml"/><Relationship Id="rId5" Type="http://schemas.openxmlformats.org/officeDocument/2006/relationships/image" Target="../media/image22.wmf"/><Relationship Id="rId4" Type="http://schemas.openxmlformats.org/officeDocument/2006/relationships/oleObject" Target="../embeddings/oleObject30.bin"/></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77.wmf"/><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oleObject" Target="../embeddings/oleObject32.bin"/><Relationship Id="rId5" Type="http://schemas.openxmlformats.org/officeDocument/2006/relationships/image" Target="../media/image76.wmf"/><Relationship Id="rId4" Type="http://schemas.openxmlformats.org/officeDocument/2006/relationships/oleObject" Target="../embeddings/oleObject31.bin"/></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18.xml"/><Relationship Id="rId4" Type="http://schemas.openxmlformats.org/officeDocument/2006/relationships/image" Target="../media/image78.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8.xml"/><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8.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jpeg"/><Relationship Id="rId7"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85.jpeg"/><Relationship Id="rId4" Type="http://schemas.openxmlformats.org/officeDocument/2006/relationships/image" Target="../media/image84.wmf"/></Relationships>
</file>

<file path=ppt/slides/_rels/slide5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image" Target="../media/image87.wmf"/><Relationship Id="rId4" Type="http://schemas.openxmlformats.org/officeDocument/2006/relationships/oleObject" Target="../embeddings/oleObject34.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92.wmf"/><Relationship Id="rId3" Type="http://schemas.openxmlformats.org/officeDocument/2006/relationships/image" Target="../media/image86.jpeg"/><Relationship Id="rId7" Type="http://schemas.openxmlformats.org/officeDocument/2006/relationships/image" Target="../media/image89.wmf"/><Relationship Id="rId12" Type="http://schemas.openxmlformats.org/officeDocument/2006/relationships/oleObject" Target="../embeddings/oleObject39.bin"/><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oleObject" Target="../embeddings/oleObject36.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90.wmf"/></Relationships>
</file>

<file path=ppt/slides/_rels/slide55.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94.wmf"/><Relationship Id="rId11" Type="http://schemas.openxmlformats.org/officeDocument/2006/relationships/image" Target="../media/image97.wmf"/><Relationship Id="rId5" Type="http://schemas.openxmlformats.org/officeDocument/2006/relationships/oleObject" Target="../embeddings/oleObject41.bin"/><Relationship Id="rId10" Type="http://schemas.openxmlformats.org/officeDocument/2006/relationships/oleObject" Target="../embeddings/oleObject43.bin"/><Relationship Id="rId4" Type="http://schemas.openxmlformats.org/officeDocument/2006/relationships/image" Target="../media/image93.wmf"/><Relationship Id="rId9" Type="http://schemas.openxmlformats.org/officeDocument/2006/relationships/image" Target="../media/image96.jpeg"/></Relationships>
</file>

<file path=ppt/slides/_rels/slide5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8.xml"/><Relationship Id="rId6" Type="http://schemas.openxmlformats.org/officeDocument/2006/relationships/image" Target="../media/image101.png"/><Relationship Id="rId5" Type="http://schemas.openxmlformats.org/officeDocument/2006/relationships/image" Target="../media/image100.png"/><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18.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58.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18.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s>
</file>

<file path=ppt/slides/_rels/slide59.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18.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 Id="rId9" Type="http://schemas.openxmlformats.org/officeDocument/2006/relationships/image" Target="../media/image128.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132.wmf"/><Relationship Id="rId5" Type="http://schemas.openxmlformats.org/officeDocument/2006/relationships/oleObject" Target="../embeddings/oleObject45.bin"/><Relationship Id="rId10" Type="http://schemas.openxmlformats.org/officeDocument/2006/relationships/image" Target="../media/image90.wmf"/><Relationship Id="rId4" Type="http://schemas.openxmlformats.org/officeDocument/2006/relationships/image" Target="../media/image131.wmf"/><Relationship Id="rId9" Type="http://schemas.openxmlformats.org/officeDocument/2006/relationships/oleObject" Target="../embeddings/oleObject47.bin"/></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4.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97.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135.jpeg"/><Relationship Id="rId4" Type="http://schemas.openxmlformats.org/officeDocument/2006/relationships/image" Target="../media/image97.w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141.wmf"/><Relationship Id="rId3" Type="http://schemas.openxmlformats.org/officeDocument/2006/relationships/image" Target="../media/image136.jpeg"/><Relationship Id="rId7" Type="http://schemas.openxmlformats.org/officeDocument/2006/relationships/image" Target="../media/image138.wmf"/><Relationship Id="rId12" Type="http://schemas.openxmlformats.org/officeDocument/2006/relationships/oleObject" Target="../embeddings/oleObject54.bin"/><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oleObject" Target="../embeddings/oleObject51.bin"/><Relationship Id="rId11" Type="http://schemas.openxmlformats.org/officeDocument/2006/relationships/image" Target="../media/image140.wmf"/><Relationship Id="rId5" Type="http://schemas.openxmlformats.org/officeDocument/2006/relationships/image" Target="../media/image137.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139.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image" Target="../media/image143.jpeg"/><Relationship Id="rId5" Type="http://schemas.openxmlformats.org/officeDocument/2006/relationships/image" Target="../media/image135.jpeg"/><Relationship Id="rId4" Type="http://schemas.openxmlformats.org/officeDocument/2006/relationships/image" Target="../media/image142.wmf"/></Relationships>
</file>

<file path=ppt/slides/_rels/slide67.x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oleObject" Target="../embeddings/oleObject56.bin"/><Relationship Id="rId7" Type="http://schemas.openxmlformats.org/officeDocument/2006/relationships/oleObject" Target="../embeddings/oleObject57.bin"/><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145.jpeg"/><Relationship Id="rId5" Type="http://schemas.openxmlformats.org/officeDocument/2006/relationships/image" Target="../media/image135.jpeg"/><Relationship Id="rId10" Type="http://schemas.openxmlformats.org/officeDocument/2006/relationships/image" Target="../media/image147.wmf"/><Relationship Id="rId4" Type="http://schemas.openxmlformats.org/officeDocument/2006/relationships/image" Target="../media/image144.wmf"/><Relationship Id="rId9" Type="http://schemas.openxmlformats.org/officeDocument/2006/relationships/oleObject" Target="../embeddings/oleObject58.bin"/></Relationships>
</file>

<file path=ppt/slides/_rels/slide68.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oleObject" Target="../embeddings/oleObject59.bin"/><Relationship Id="rId7" Type="http://schemas.openxmlformats.org/officeDocument/2006/relationships/image" Target="../media/image141.wmf"/><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oleObject" Target="../embeddings/oleObject60.bin"/><Relationship Id="rId5" Type="http://schemas.openxmlformats.org/officeDocument/2006/relationships/image" Target="../media/image151.jpeg"/><Relationship Id="rId4" Type="http://schemas.openxmlformats.org/officeDocument/2006/relationships/image" Target="../media/image150.wmf"/><Relationship Id="rId9" Type="http://schemas.openxmlformats.org/officeDocument/2006/relationships/image" Target="../media/image152.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151.jpeg"/><Relationship Id="rId7" Type="http://schemas.openxmlformats.org/officeDocument/2006/relationships/image" Target="../media/image153.wmf"/><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oleObject" Target="../embeddings/oleObject63.bin"/><Relationship Id="rId5" Type="http://schemas.openxmlformats.org/officeDocument/2006/relationships/image" Target="../media/image150.wmf"/><Relationship Id="rId4" Type="http://schemas.openxmlformats.org/officeDocument/2006/relationships/oleObject" Target="../embeddings/oleObject62.bin"/><Relationship Id="rId9" Type="http://schemas.openxmlformats.org/officeDocument/2006/relationships/image" Target="../media/image154.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5.bin"/><Relationship Id="rId7" Type="http://schemas.openxmlformats.org/officeDocument/2006/relationships/image" Target="../media/image158.jpeg"/><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image" Target="../media/image157.jpeg"/><Relationship Id="rId5" Type="http://schemas.openxmlformats.org/officeDocument/2006/relationships/image" Target="../media/image156.jpeg"/><Relationship Id="rId4" Type="http://schemas.openxmlformats.org/officeDocument/2006/relationships/image" Target="../media/image155.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notesSlide" Target="../notesSlides/notesSlide39.xml"/><Relationship Id="rId1" Type="http://schemas.openxmlformats.org/officeDocument/2006/relationships/slideLayout" Target="../slideLayouts/slideLayout18.xml"/><Relationship Id="rId5" Type="http://schemas.openxmlformats.org/officeDocument/2006/relationships/image" Target="../media/image159.jpeg"/><Relationship Id="rId4" Type="http://schemas.openxmlformats.org/officeDocument/2006/relationships/image" Target="../media/image90.wmf"/></Relationships>
</file>

<file path=ppt/slides/_rels/slide74.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40.xml"/><Relationship Id="rId1" Type="http://schemas.openxmlformats.org/officeDocument/2006/relationships/slideLayout" Target="../slideLayouts/slideLayout18.xml"/><Relationship Id="rId5" Type="http://schemas.openxmlformats.org/officeDocument/2006/relationships/image" Target="../media/image162.jpeg"/><Relationship Id="rId4" Type="http://schemas.openxmlformats.org/officeDocument/2006/relationships/image" Target="../media/image161.jpe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image" Target="../media/image164.jpeg"/><Relationship Id="rId5" Type="http://schemas.openxmlformats.org/officeDocument/2006/relationships/image" Target="../media/image163.jpeg"/><Relationship Id="rId4" Type="http://schemas.openxmlformats.org/officeDocument/2006/relationships/image" Target="../media/image97.wmf"/></Relationships>
</file>

<file path=ppt/slides/_rels/slide76.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163.jpeg"/><Relationship Id="rId5" Type="http://schemas.openxmlformats.org/officeDocument/2006/relationships/image" Target="../media/image164.jpeg"/><Relationship Id="rId4" Type="http://schemas.openxmlformats.org/officeDocument/2006/relationships/image" Target="../media/image166.jpeg"/></Relationships>
</file>

<file path=ppt/slides/_rels/slide77.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2.wmf"/></Relationships>
</file>

<file path=ppt/slides/_rels/slide80.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notesSlide" Target="../notesSlides/notesSlide43.xml"/><Relationship Id="rId1" Type="http://schemas.openxmlformats.org/officeDocument/2006/relationships/slideLayout" Target="../slideLayouts/slideLayout18.xml"/><Relationship Id="rId5" Type="http://schemas.openxmlformats.org/officeDocument/2006/relationships/image" Target="../media/image97.wmf"/><Relationship Id="rId4" Type="http://schemas.openxmlformats.org/officeDocument/2006/relationships/oleObject" Target="../embeddings/oleObject68.bin"/></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176.wmf"/><Relationship Id="rId3" Type="http://schemas.openxmlformats.org/officeDocument/2006/relationships/image" Target="../media/image172.jpeg"/><Relationship Id="rId7" Type="http://schemas.openxmlformats.org/officeDocument/2006/relationships/image" Target="../media/image173.wmf"/><Relationship Id="rId12" Type="http://schemas.openxmlformats.org/officeDocument/2006/relationships/oleObject" Target="../embeddings/oleObject73.bin"/><Relationship Id="rId17" Type="http://schemas.openxmlformats.org/officeDocument/2006/relationships/image" Target="../media/image75.wmf"/><Relationship Id="rId2" Type="http://schemas.openxmlformats.org/officeDocument/2006/relationships/notesSlide" Target="../notesSlides/notesSlide44.xml"/><Relationship Id="rId16" Type="http://schemas.openxmlformats.org/officeDocument/2006/relationships/oleObject" Target="../embeddings/oleObject75.bin"/><Relationship Id="rId1" Type="http://schemas.openxmlformats.org/officeDocument/2006/relationships/slideLayout" Target="../slideLayouts/slideLayout18.xml"/><Relationship Id="rId6" Type="http://schemas.openxmlformats.org/officeDocument/2006/relationships/oleObject" Target="../embeddings/oleObject70.bin"/><Relationship Id="rId11" Type="http://schemas.openxmlformats.org/officeDocument/2006/relationships/image" Target="../media/image175.wmf"/><Relationship Id="rId5" Type="http://schemas.openxmlformats.org/officeDocument/2006/relationships/image" Target="../media/image137.wmf"/><Relationship Id="rId15" Type="http://schemas.openxmlformats.org/officeDocument/2006/relationships/image" Target="../media/image177.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174.wmf"/><Relationship Id="rId14" Type="http://schemas.openxmlformats.org/officeDocument/2006/relationships/oleObject" Target="../embeddings/oleObject74.bin"/></Relationships>
</file>

<file path=ppt/slides/_rels/slide82.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hyperlink" Target="https://www.fisicalab.com/apartado/campo-electrico-hilo-cargado" TargetMode="Externa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306387" y="1340768"/>
            <a:ext cx="8531225" cy="2554545"/>
          </a:xfrm>
          <a:prstGeom prst="rect">
            <a:avLst/>
          </a:prstGeom>
          <a:solidFill>
            <a:srgbClr val="CCFFFF"/>
          </a:solidFill>
          <a:ln>
            <a:solidFill>
              <a:schemeClr val="tx1"/>
            </a:solid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b="1" dirty="0">
              <a:latin typeface="Arial" panose="020B0604020202020204" pitchFamily="34" charset="0"/>
            </a:endParaRPr>
          </a:p>
          <a:p>
            <a:pPr algn="ctr" eaLnBrk="1" hangingPunct="1">
              <a:spcBef>
                <a:spcPct val="0"/>
              </a:spcBef>
              <a:buFontTx/>
              <a:buNone/>
            </a:pPr>
            <a:r>
              <a:rPr lang="es-ES_tradnl" altLang="es-ES" sz="4000" b="1" dirty="0">
                <a:solidFill>
                  <a:srgbClr val="0000FF"/>
                </a:solidFill>
                <a:latin typeface="Arial" panose="020B0604020202020204" pitchFamily="34" charset="0"/>
              </a:rPr>
              <a:t>ELECTROMAGNETISMO </a:t>
            </a:r>
          </a:p>
          <a:p>
            <a:pPr algn="ctr" eaLnBrk="1" hangingPunct="1">
              <a:spcBef>
                <a:spcPct val="0"/>
              </a:spcBef>
              <a:buFontTx/>
              <a:buNone/>
            </a:pPr>
            <a:r>
              <a:rPr lang="es-ES_tradnl" altLang="es-ES" sz="2400" b="1" dirty="0">
                <a:solidFill>
                  <a:srgbClr val="0000FF"/>
                </a:solidFill>
                <a:latin typeface="Arial" panose="020B0604020202020204" pitchFamily="34" charset="0"/>
              </a:rPr>
              <a:t>Curso : 2020/202</a:t>
            </a:r>
            <a:r>
              <a:rPr lang="es-ES" altLang="es-ES" sz="2400" b="1" dirty="0">
                <a:solidFill>
                  <a:srgbClr val="0000FF"/>
                </a:solidFill>
                <a:latin typeface="Arial" panose="020B0604020202020204" pitchFamily="34" charset="0"/>
              </a:rPr>
              <a:t>1</a:t>
            </a:r>
            <a:endParaRPr lang="es-ES" altLang="es-ES" sz="2400" b="1" dirty="0">
              <a:latin typeface="Arial" panose="020B0604020202020204" pitchFamily="34" charset="0"/>
            </a:endParaRPr>
          </a:p>
          <a:p>
            <a:pPr algn="ctr" eaLnBrk="1" hangingPunct="1">
              <a:spcBef>
                <a:spcPct val="0"/>
              </a:spcBef>
              <a:buFontTx/>
              <a:buNone/>
            </a:pPr>
            <a:endParaRPr lang="es-ES" altLang="es-ES" sz="2400" b="1" dirty="0">
              <a:latin typeface="Arial" panose="020B0604020202020204" pitchFamily="34" charset="0"/>
            </a:endParaRPr>
          </a:p>
          <a:p>
            <a:pPr algn="ctr" eaLnBrk="1" hangingPunct="1">
              <a:spcBef>
                <a:spcPct val="0"/>
              </a:spcBef>
              <a:buFontTx/>
              <a:buNone/>
            </a:pPr>
            <a:r>
              <a:rPr lang="es-ES" altLang="es-ES" sz="2400" b="1" dirty="0">
                <a:latin typeface="Arial" panose="020B0604020202020204" pitchFamily="34" charset="0"/>
              </a:rPr>
              <a:t>1er curso Grado en Ingeniería Informática</a:t>
            </a:r>
          </a:p>
          <a:p>
            <a:pPr eaLnBrk="1" hangingPunct="1">
              <a:spcBef>
                <a:spcPct val="0"/>
              </a:spcBef>
              <a:buFontTx/>
              <a:buNone/>
            </a:pPr>
            <a:endParaRPr lang="es-ES" altLang="es-ES" sz="2400" b="1" dirty="0">
              <a:solidFill>
                <a:srgbClr val="0000FF"/>
              </a:solidFill>
              <a:latin typeface="Arial" panose="020B0604020202020204" pitchFamily="34" charset="0"/>
            </a:endParaRPr>
          </a:p>
        </p:txBody>
      </p:sp>
      <p:pic>
        <p:nvPicPr>
          <p:cNvPr id="410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2571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8263" y="0"/>
            <a:ext cx="14557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403648" y="4581128"/>
            <a:ext cx="6126101" cy="76944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s-ES" sz="4400" dirty="0"/>
              <a:t>Tema 2b:ELECTROSTÁTICA</a:t>
            </a:r>
          </a:p>
        </p:txBody>
      </p:sp>
    </p:spTree>
    <p:extLst>
      <p:ext uri="{BB962C8B-B14F-4D97-AF65-F5344CB8AC3E}">
        <p14:creationId xmlns:p14="http://schemas.microsoft.com/office/powerpoint/2010/main" val="97090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107504" y="1577257"/>
            <a:ext cx="8856984" cy="771623"/>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Calculamos primero el potencial </a:t>
            </a:r>
            <a:r>
              <a:rPr lang="es-ES" sz="2200" i="1" dirty="0">
                <a:solidFill>
                  <a:srgbClr val="000099"/>
                </a:solidFill>
              </a:rPr>
              <a:t>V(</a:t>
            </a:r>
            <a:r>
              <a:rPr lang="es-ES" sz="2200" b="1" i="1" dirty="0">
                <a:solidFill>
                  <a:srgbClr val="000099"/>
                </a:solidFill>
              </a:rPr>
              <a:t>r</a:t>
            </a:r>
            <a:r>
              <a:rPr lang="es-ES" sz="2200" i="1" dirty="0">
                <a:solidFill>
                  <a:srgbClr val="000099"/>
                </a:solidFill>
              </a:rPr>
              <a:t>)</a:t>
            </a:r>
            <a:r>
              <a:rPr lang="es-ES" sz="2200" dirty="0">
                <a:solidFill>
                  <a:srgbClr val="000099"/>
                </a:solidFill>
              </a:rPr>
              <a:t> creado por un dipolo de momento dipolar </a:t>
            </a:r>
            <a:r>
              <a:rPr lang="es-ES" sz="2200" b="1" i="1" dirty="0">
                <a:solidFill>
                  <a:srgbClr val="000099"/>
                </a:solidFill>
              </a:rPr>
              <a:t>p</a:t>
            </a:r>
            <a:r>
              <a:rPr lang="es-ES" sz="2200" dirty="0">
                <a:solidFill>
                  <a:srgbClr val="000099"/>
                </a:solidFill>
              </a:rPr>
              <a:t> en cualquier lugar del espacio </a:t>
            </a:r>
            <a:r>
              <a:rPr lang="es-ES" sz="2200" b="1" i="1" dirty="0">
                <a:solidFill>
                  <a:srgbClr val="000099"/>
                </a:solidFill>
              </a:rPr>
              <a:t>r</a:t>
            </a:r>
            <a:r>
              <a:rPr lang="es-ES" sz="2200" dirty="0">
                <a:solidFill>
                  <a:srgbClr val="000099"/>
                </a:solidFill>
              </a:rPr>
              <a:t>:</a:t>
            </a:r>
          </a:p>
        </p:txBody>
      </p:sp>
      <p:sp>
        <p:nvSpPr>
          <p:cNvPr id="9" name="Text Box 1"/>
          <p:cNvSpPr txBox="1">
            <a:spLocks noChangeArrowheads="1"/>
          </p:cNvSpPr>
          <p:nvPr/>
        </p:nvSpPr>
        <p:spPr bwMode="auto">
          <a:xfrm>
            <a:off x="251520" y="116632"/>
            <a:ext cx="8711952" cy="1202510"/>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Campo </a:t>
            </a:r>
            <a:r>
              <a:rPr lang="es-ES" sz="3600" b="1" i="1" dirty="0">
                <a:solidFill>
                  <a:srgbClr val="000099"/>
                </a:solidFill>
              </a:rPr>
              <a:t>E</a:t>
            </a:r>
            <a:r>
              <a:rPr lang="es-ES" sz="3600" dirty="0">
                <a:solidFill>
                  <a:srgbClr val="000099"/>
                </a:solidFill>
              </a:rPr>
              <a:t> y potencial </a:t>
            </a:r>
            <a:r>
              <a:rPr lang="es-ES" sz="3600" i="1" dirty="0">
                <a:solidFill>
                  <a:srgbClr val="000099"/>
                </a:solidFill>
              </a:rPr>
              <a:t>V</a:t>
            </a:r>
            <a:r>
              <a:rPr lang="es-ES" sz="3600" dirty="0">
                <a:solidFill>
                  <a:srgbClr val="000099"/>
                </a:solidFill>
              </a:rPr>
              <a:t> creados por un dipolo eléctrico</a:t>
            </a:r>
            <a:endParaRPr lang="es-ES" sz="3600" i="1" baseline="-25000" dirty="0">
              <a:solidFill>
                <a:srgbClr val="000099"/>
              </a:solidFill>
            </a:endParaRPr>
          </a:p>
        </p:txBody>
      </p:sp>
      <p:graphicFrame>
        <p:nvGraphicFramePr>
          <p:cNvPr id="269317" name="Object 5"/>
          <p:cNvGraphicFramePr>
            <a:graphicFrameLocks noChangeAspect="1"/>
          </p:cNvGraphicFramePr>
          <p:nvPr/>
        </p:nvGraphicFramePr>
        <p:xfrm>
          <a:off x="4600575" y="2635250"/>
          <a:ext cx="4121150" cy="1370013"/>
        </p:xfrm>
        <a:graphic>
          <a:graphicData uri="http://schemas.openxmlformats.org/presentationml/2006/ole">
            <mc:AlternateContent xmlns:mc="http://schemas.openxmlformats.org/markup-compatibility/2006">
              <mc:Choice xmlns:v="urn:schemas-microsoft-com:vml" Requires="v">
                <p:oleObj name="OpenOffice.org" r:id="rId3" imgW="1354320" imgH="415800" progId="opendocument.MathDocument.1">
                  <p:embed/>
                </p:oleObj>
              </mc:Choice>
              <mc:Fallback>
                <p:oleObj name="OpenOffice.org" r:id="rId3" imgW="1354320" imgH="415800" progId="opendocument.MathDocument.1">
                  <p:embed/>
                  <p:pic>
                    <p:nvPicPr>
                      <p:cNvPr id="26931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2635250"/>
                        <a:ext cx="4121150" cy="1370013"/>
                      </a:xfrm>
                      <a:prstGeom prst="rect">
                        <a:avLst/>
                      </a:prstGeom>
                      <a:solidFill>
                        <a:srgbClr val="FFFF99"/>
                      </a:solidFill>
                      <a:ln w="9525">
                        <a:solidFill>
                          <a:schemeClr val="tx1"/>
                        </a:solidFill>
                        <a:miter lim="800000"/>
                        <a:headEnd/>
                        <a:tailEnd/>
                      </a:ln>
                    </p:spPr>
                  </p:pic>
                </p:oleObj>
              </mc:Fallback>
            </mc:AlternateContent>
          </a:graphicData>
        </a:graphic>
      </p:graphicFrame>
      <p:pic>
        <p:nvPicPr>
          <p:cNvPr id="286725" name="Picture 5" descr="http://www.sci.sdsu.edu/classes/physics/phys196/ferguson/media/Image24.gif"/>
          <p:cNvPicPr>
            <a:picLocks noChangeAspect="1" noChangeArrowheads="1"/>
          </p:cNvPicPr>
          <p:nvPr/>
        </p:nvPicPr>
        <p:blipFill>
          <a:blip r:embed="rId5" cstate="print"/>
          <a:srcRect/>
          <a:stretch>
            <a:fillRect/>
          </a:stretch>
        </p:blipFill>
        <p:spPr bwMode="auto">
          <a:xfrm>
            <a:off x="179512" y="2420888"/>
            <a:ext cx="3838119" cy="2448272"/>
          </a:xfrm>
          <a:prstGeom prst="rect">
            <a:avLst/>
          </a:prstGeom>
          <a:noFill/>
          <a:ln>
            <a:solidFill>
              <a:schemeClr val="accent1">
                <a:lumMod val="60000"/>
                <a:lumOff val="40000"/>
              </a:schemeClr>
            </a:solidFill>
          </a:ln>
        </p:spPr>
      </p:pic>
      <p:graphicFrame>
        <p:nvGraphicFramePr>
          <p:cNvPr id="286726" name="Object 6"/>
          <p:cNvGraphicFramePr>
            <a:graphicFrameLocks noChangeAspect="1"/>
          </p:cNvGraphicFramePr>
          <p:nvPr/>
        </p:nvGraphicFramePr>
        <p:xfrm>
          <a:off x="830263" y="5157192"/>
          <a:ext cx="7248525" cy="1557337"/>
        </p:xfrm>
        <a:graphic>
          <a:graphicData uri="http://schemas.openxmlformats.org/presentationml/2006/ole">
            <mc:AlternateContent xmlns:mc="http://schemas.openxmlformats.org/markup-compatibility/2006">
              <mc:Choice xmlns:v="urn:schemas-microsoft-com:vml" Requires="v">
                <p:oleObj name="OpenOffice.org" r:id="rId6" imgW="2381760" imgH="472680" progId="opendocument.MathDocument.1">
                  <p:embed/>
                </p:oleObj>
              </mc:Choice>
              <mc:Fallback>
                <p:oleObj name="OpenOffice.org" r:id="rId6" imgW="2381760" imgH="472680" progId="opendocument.MathDocument.1">
                  <p:embed/>
                  <p:pic>
                    <p:nvPicPr>
                      <p:cNvPr id="28672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263" y="5157192"/>
                        <a:ext cx="7248525" cy="1557337"/>
                      </a:xfrm>
                      <a:prstGeom prst="rect">
                        <a:avLst/>
                      </a:prstGeom>
                      <a:solidFill>
                        <a:srgbClr val="FFFF99"/>
                      </a:solidFill>
                      <a:ln w="9525">
                        <a:solidFill>
                          <a:schemeClr val="tx1"/>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40A7DFA-FA05-4D07-B30C-16EAC8BBE2DE}"/>
              </a:ext>
            </a:extLst>
          </p:cNvPr>
          <p:cNvPicPr>
            <a:picLocks noChangeAspect="1"/>
          </p:cNvPicPr>
          <p:nvPr/>
        </p:nvPicPr>
        <p:blipFill>
          <a:blip r:embed="rId2"/>
          <a:stretch>
            <a:fillRect/>
          </a:stretch>
        </p:blipFill>
        <p:spPr>
          <a:xfrm>
            <a:off x="1115616" y="421158"/>
            <a:ext cx="7128792" cy="4442905"/>
          </a:xfrm>
          <a:prstGeom prst="rect">
            <a:avLst/>
          </a:prstGeom>
        </p:spPr>
      </p:pic>
      <p:pic>
        <p:nvPicPr>
          <p:cNvPr id="7" name="Picture 5" descr="http://www.sci.sdsu.edu/classes/physics/phys196/ferguson/media/Image24.gif">
            <a:extLst>
              <a:ext uri="{FF2B5EF4-FFF2-40B4-BE49-F238E27FC236}">
                <a16:creationId xmlns:a16="http://schemas.microsoft.com/office/drawing/2014/main" id="{DAF1D0DB-6499-42F5-A571-F20FF57431DF}"/>
              </a:ext>
            </a:extLst>
          </p:cNvPr>
          <p:cNvPicPr>
            <a:picLocks noChangeAspect="1" noChangeArrowheads="1"/>
          </p:cNvPicPr>
          <p:nvPr/>
        </p:nvPicPr>
        <p:blipFill>
          <a:blip r:embed="rId3" cstate="print"/>
          <a:srcRect/>
          <a:stretch>
            <a:fillRect/>
          </a:stretch>
        </p:blipFill>
        <p:spPr bwMode="auto">
          <a:xfrm>
            <a:off x="2483768" y="4725144"/>
            <a:ext cx="2935032" cy="1872208"/>
          </a:xfrm>
          <a:prstGeom prst="rect">
            <a:avLst/>
          </a:prstGeom>
          <a:noFill/>
          <a:ln>
            <a:solidFill>
              <a:schemeClr val="accent1">
                <a:lumMod val="60000"/>
                <a:lumOff val="40000"/>
              </a:schemeClr>
            </a:solidFill>
          </a:ln>
        </p:spPr>
      </p:pic>
      <p:sp>
        <p:nvSpPr>
          <p:cNvPr id="8" name="Elipse 7">
            <a:extLst>
              <a:ext uri="{FF2B5EF4-FFF2-40B4-BE49-F238E27FC236}">
                <a16:creationId xmlns:a16="http://schemas.microsoft.com/office/drawing/2014/main" id="{953B3581-8DB5-4754-B841-C67D08C45F2E}"/>
              </a:ext>
            </a:extLst>
          </p:cNvPr>
          <p:cNvSpPr/>
          <p:nvPr/>
        </p:nvSpPr>
        <p:spPr>
          <a:xfrm>
            <a:off x="5148064" y="2564904"/>
            <a:ext cx="1152128" cy="36004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a:extLst>
              <a:ext uri="{FF2B5EF4-FFF2-40B4-BE49-F238E27FC236}">
                <a16:creationId xmlns:a16="http://schemas.microsoft.com/office/drawing/2014/main" id="{C0ED8554-1A31-4590-AB12-571DF82147D4}"/>
              </a:ext>
            </a:extLst>
          </p:cNvPr>
          <p:cNvSpPr/>
          <p:nvPr/>
        </p:nvSpPr>
        <p:spPr>
          <a:xfrm>
            <a:off x="4427984" y="6256822"/>
            <a:ext cx="1152128" cy="36004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AF1F4AFB-F7E3-41CA-ABD3-77F265EE5C6D}"/>
              </a:ext>
            </a:extLst>
          </p:cNvPr>
          <p:cNvSpPr/>
          <p:nvPr/>
        </p:nvSpPr>
        <p:spPr>
          <a:xfrm>
            <a:off x="3203848" y="2604797"/>
            <a:ext cx="1152128" cy="36004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6715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107504" y="1628800"/>
            <a:ext cx="8856984" cy="1448731"/>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Otra forma, en coordenadas</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cartesianas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Calculamos ahora </a:t>
            </a:r>
            <a:r>
              <a:rPr lang="es-ES" sz="2200" b="1" i="1" dirty="0">
                <a:solidFill>
                  <a:srgbClr val="000099"/>
                </a:solidFill>
              </a:rPr>
              <a:t>E</a:t>
            </a:r>
            <a:r>
              <a:rPr lang="es-ES" sz="2200" dirty="0">
                <a:solidFill>
                  <a:srgbClr val="000099"/>
                </a:solidFill>
              </a:rPr>
              <a:t>: </a:t>
            </a:r>
          </a:p>
        </p:txBody>
      </p:sp>
      <p:sp>
        <p:nvSpPr>
          <p:cNvPr id="9" name="Text Box 1"/>
          <p:cNvSpPr txBox="1">
            <a:spLocks noChangeArrowheads="1"/>
          </p:cNvSpPr>
          <p:nvPr/>
        </p:nvSpPr>
        <p:spPr bwMode="auto">
          <a:xfrm>
            <a:off x="251520" y="66250"/>
            <a:ext cx="8711952" cy="1202510"/>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Campo </a:t>
            </a:r>
            <a:r>
              <a:rPr lang="es-ES" sz="3600" b="1" i="1" dirty="0">
                <a:solidFill>
                  <a:srgbClr val="000099"/>
                </a:solidFill>
              </a:rPr>
              <a:t>E</a:t>
            </a:r>
            <a:r>
              <a:rPr lang="es-ES" sz="3600" dirty="0">
                <a:solidFill>
                  <a:srgbClr val="000099"/>
                </a:solidFill>
              </a:rPr>
              <a:t> y potencial </a:t>
            </a:r>
            <a:r>
              <a:rPr lang="es-ES" sz="3600" i="1" dirty="0">
                <a:solidFill>
                  <a:srgbClr val="000099"/>
                </a:solidFill>
              </a:rPr>
              <a:t>V</a:t>
            </a:r>
            <a:r>
              <a:rPr lang="es-ES" sz="3600" dirty="0">
                <a:solidFill>
                  <a:srgbClr val="000099"/>
                </a:solidFill>
              </a:rPr>
              <a:t> creados por un dipolo eléctrico</a:t>
            </a:r>
            <a:endParaRPr lang="es-ES" sz="3600" i="1" baseline="-25000" dirty="0">
              <a:solidFill>
                <a:srgbClr val="000099"/>
              </a:solidFill>
            </a:endParaRPr>
          </a:p>
        </p:txBody>
      </p:sp>
      <p:graphicFrame>
        <p:nvGraphicFramePr>
          <p:cNvPr id="291845" name="Object 5"/>
          <p:cNvGraphicFramePr>
            <a:graphicFrameLocks noChangeAspect="1"/>
          </p:cNvGraphicFramePr>
          <p:nvPr>
            <p:extLst>
              <p:ext uri="{D42A27DB-BD31-4B8C-83A1-F6EECF244321}">
                <p14:modId xmlns:p14="http://schemas.microsoft.com/office/powerpoint/2010/main" val="3202198451"/>
              </p:ext>
            </p:extLst>
          </p:nvPr>
        </p:nvGraphicFramePr>
        <p:xfrm>
          <a:off x="4147936" y="1369803"/>
          <a:ext cx="4896544" cy="1115685"/>
        </p:xfrm>
        <a:graphic>
          <a:graphicData uri="http://schemas.openxmlformats.org/presentationml/2006/ole">
            <mc:AlternateContent xmlns:mc="http://schemas.openxmlformats.org/markup-compatibility/2006">
              <mc:Choice xmlns:v="urn:schemas-microsoft-com:vml" Requires="v">
                <p:oleObj name="OpenOffice.org" r:id="rId3" imgW="1965240" imgH="413640" progId="opendocument.MathDocument.1">
                  <p:embed/>
                </p:oleObj>
              </mc:Choice>
              <mc:Fallback>
                <p:oleObj name="OpenOffice.org" r:id="rId3" imgW="1965240" imgH="413640" progId="opendocument.MathDocument.1">
                  <p:embed/>
                  <p:pic>
                    <p:nvPicPr>
                      <p:cNvPr id="29184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7936" y="1369803"/>
                        <a:ext cx="4896544" cy="1115685"/>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292869" name="Object 5"/>
          <p:cNvGraphicFramePr>
            <a:graphicFrameLocks noChangeAspect="1"/>
          </p:cNvGraphicFramePr>
          <p:nvPr>
            <p:extLst>
              <p:ext uri="{D42A27DB-BD31-4B8C-83A1-F6EECF244321}">
                <p14:modId xmlns:p14="http://schemas.microsoft.com/office/powerpoint/2010/main" val="988214645"/>
              </p:ext>
            </p:extLst>
          </p:nvPr>
        </p:nvGraphicFramePr>
        <p:xfrm>
          <a:off x="4160640" y="2602552"/>
          <a:ext cx="4824536" cy="4236471"/>
        </p:xfrm>
        <a:graphic>
          <a:graphicData uri="http://schemas.openxmlformats.org/presentationml/2006/ole">
            <mc:AlternateContent xmlns:mc="http://schemas.openxmlformats.org/markup-compatibility/2006">
              <mc:Choice xmlns:v="urn:schemas-microsoft-com:vml" Requires="v">
                <p:oleObj name="OpenOffice.org" r:id="rId5" imgW="1416600" imgH="1324800" progId="opendocument.MathDocument.1">
                  <p:embed/>
                </p:oleObj>
              </mc:Choice>
              <mc:Fallback>
                <p:oleObj name="OpenOffice.org" r:id="rId5" imgW="1416600" imgH="1324800" progId="opendocument.MathDocument.1">
                  <p:embed/>
                  <p:pic>
                    <p:nvPicPr>
                      <p:cNvPr id="2928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0640" y="2602552"/>
                        <a:ext cx="4824536" cy="4236471"/>
                      </a:xfrm>
                      <a:prstGeom prst="rect">
                        <a:avLst/>
                      </a:prstGeom>
                      <a:solidFill>
                        <a:srgbClr val="FFFF99"/>
                      </a:solidFill>
                      <a:ln w="25400">
                        <a:solidFill>
                          <a:schemeClr val="tx1"/>
                        </a:solidFill>
                        <a:miter lim="800000"/>
                        <a:headEnd/>
                        <a:tailEnd/>
                      </a:ln>
                    </p:spPr>
                  </p:pic>
                </p:oleObj>
              </mc:Fallback>
            </mc:AlternateContent>
          </a:graphicData>
        </a:graphic>
      </p:graphicFrame>
      <p:graphicFrame>
        <p:nvGraphicFramePr>
          <p:cNvPr id="292870" name="Object 6"/>
          <p:cNvGraphicFramePr>
            <a:graphicFrameLocks noChangeAspect="1"/>
          </p:cNvGraphicFramePr>
          <p:nvPr/>
        </p:nvGraphicFramePr>
        <p:xfrm>
          <a:off x="827585" y="3717032"/>
          <a:ext cx="2160240" cy="3076469"/>
        </p:xfrm>
        <a:graphic>
          <a:graphicData uri="http://schemas.openxmlformats.org/presentationml/2006/ole">
            <mc:AlternateContent xmlns:mc="http://schemas.openxmlformats.org/markup-compatibility/2006">
              <mc:Choice xmlns:v="urn:schemas-microsoft-com:vml" Requires="v">
                <p:oleObj name="OpenOffice.org" r:id="rId7" imgW="827280" imgH="1169640" progId="opendocument.MathDocument.1">
                  <p:embed/>
                </p:oleObj>
              </mc:Choice>
              <mc:Fallback>
                <p:oleObj name="OpenOffice.org" r:id="rId7" imgW="827280" imgH="1169640" progId="opendocument.MathDocument.1">
                  <p:embed/>
                  <p:pic>
                    <p:nvPicPr>
                      <p:cNvPr id="29287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5" y="3717032"/>
                        <a:ext cx="2160240" cy="3076469"/>
                      </a:xfrm>
                      <a:prstGeom prst="rect">
                        <a:avLst/>
                      </a:prstGeom>
                      <a:solidFill>
                        <a:srgbClr val="FFFF99"/>
                      </a:solidFill>
                      <a:ln w="25400">
                        <a:solidFill>
                          <a:schemeClr val="tx1"/>
                        </a:solidFill>
                        <a:miter lim="800000"/>
                        <a:headEnd/>
                        <a:tailEnd/>
                      </a:ln>
                    </p:spPr>
                  </p:pic>
                </p:oleObj>
              </mc:Fallback>
            </mc:AlternateContent>
          </a:graphicData>
        </a:graphic>
      </p:graphicFrame>
      <p:graphicFrame>
        <p:nvGraphicFramePr>
          <p:cNvPr id="292871" name="Object 7"/>
          <p:cNvGraphicFramePr>
            <a:graphicFrameLocks noChangeAspect="1"/>
          </p:cNvGraphicFramePr>
          <p:nvPr/>
        </p:nvGraphicFramePr>
        <p:xfrm>
          <a:off x="395536" y="3140968"/>
          <a:ext cx="3196728" cy="490874"/>
        </p:xfrm>
        <a:graphic>
          <a:graphicData uri="http://schemas.openxmlformats.org/presentationml/2006/ole">
            <mc:AlternateContent xmlns:mc="http://schemas.openxmlformats.org/markup-compatibility/2006">
              <mc:Choice xmlns:v="urn:schemas-microsoft-com:vml" Requires="v">
                <p:oleObj name="OpenOffice.org" r:id="rId9" imgW="1185840" imgH="181080" progId="opendocument.MathDocument.1">
                  <p:embed/>
                </p:oleObj>
              </mc:Choice>
              <mc:Fallback>
                <p:oleObj name="OpenOffice.org" r:id="rId9" imgW="1185840" imgH="181080" progId="opendocument.MathDocument.1">
                  <p:embed/>
                  <p:pic>
                    <p:nvPicPr>
                      <p:cNvPr id="29287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3140968"/>
                        <a:ext cx="3196728" cy="490874"/>
                      </a:xfrm>
                      <a:prstGeom prst="rect">
                        <a:avLst/>
                      </a:prstGeom>
                      <a:solidFill>
                        <a:srgbClr val="FFFF99"/>
                      </a:solidFill>
                      <a:ln w="12700">
                        <a:solidFill>
                          <a:schemeClr val="tx1"/>
                        </a:solidFill>
                        <a:miter lim="800000"/>
                        <a:headEnd/>
                        <a:tailEnd/>
                      </a:ln>
                    </p:spPr>
                  </p:pic>
                </p:oleObj>
              </mc:Fallback>
            </mc:AlternateContent>
          </a:graphicData>
        </a:graphic>
      </p:graphicFrame>
      <p:sp>
        <p:nvSpPr>
          <p:cNvPr id="10" name="9 Rectángulo"/>
          <p:cNvSpPr/>
          <p:nvPr/>
        </p:nvSpPr>
        <p:spPr>
          <a:xfrm>
            <a:off x="3333702" y="4428401"/>
            <a:ext cx="590226" cy="584775"/>
          </a:xfrm>
          <a:prstGeom prst="rect">
            <a:avLst/>
          </a:prstGeom>
        </p:spPr>
        <p:txBody>
          <a:bodyPr wrap="none">
            <a:spAutoFit/>
          </a:bodyPr>
          <a:lstStyle/>
          <a:p>
            <a:r>
              <a:rPr lang="es-ES" sz="3200" dirty="0">
                <a:solidFill>
                  <a:srgbClr val="000099"/>
                </a:solidFill>
                <a:sym typeface="Symbol"/>
              </a:rPr>
              <a:t></a:t>
            </a:r>
            <a:endParaRPr lang="en-US" sz="32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539552" y="1340768"/>
            <a:ext cx="3312368" cy="433068"/>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Líneas de campo </a:t>
            </a:r>
            <a:r>
              <a:rPr lang="es-ES" sz="2200" b="1" i="1" dirty="0">
                <a:solidFill>
                  <a:srgbClr val="000099"/>
                </a:solidFill>
              </a:rPr>
              <a:t>E</a:t>
            </a:r>
            <a:r>
              <a:rPr lang="es-ES" sz="2200" dirty="0">
                <a:solidFill>
                  <a:srgbClr val="000099"/>
                </a:solidFill>
              </a:rPr>
              <a:t> </a:t>
            </a:r>
          </a:p>
        </p:txBody>
      </p:sp>
      <p:sp>
        <p:nvSpPr>
          <p:cNvPr id="9" name="Text Box 1"/>
          <p:cNvSpPr txBox="1">
            <a:spLocks noChangeArrowheads="1"/>
          </p:cNvSpPr>
          <p:nvPr/>
        </p:nvSpPr>
        <p:spPr bwMode="auto">
          <a:xfrm>
            <a:off x="251520" y="116632"/>
            <a:ext cx="8711952" cy="1202510"/>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Campo </a:t>
            </a:r>
            <a:r>
              <a:rPr lang="es-ES" sz="3600" b="1" i="1" dirty="0">
                <a:solidFill>
                  <a:srgbClr val="000099"/>
                </a:solidFill>
              </a:rPr>
              <a:t>E</a:t>
            </a:r>
            <a:r>
              <a:rPr lang="es-ES" sz="3600" dirty="0">
                <a:solidFill>
                  <a:srgbClr val="000099"/>
                </a:solidFill>
              </a:rPr>
              <a:t> y potencial </a:t>
            </a:r>
            <a:r>
              <a:rPr lang="es-ES" sz="3600" i="1" dirty="0">
                <a:solidFill>
                  <a:srgbClr val="000099"/>
                </a:solidFill>
              </a:rPr>
              <a:t>V</a:t>
            </a:r>
            <a:r>
              <a:rPr lang="es-ES" sz="3600" dirty="0">
                <a:solidFill>
                  <a:srgbClr val="000099"/>
                </a:solidFill>
              </a:rPr>
              <a:t> creados por un dipolo eléctrico</a:t>
            </a:r>
            <a:endParaRPr lang="es-ES" sz="3600" i="1" baseline="-25000" dirty="0">
              <a:solidFill>
                <a:srgbClr val="000099"/>
              </a:solidFill>
            </a:endParaRPr>
          </a:p>
        </p:txBody>
      </p:sp>
      <p:graphicFrame>
        <p:nvGraphicFramePr>
          <p:cNvPr id="292869" name="Object 5"/>
          <p:cNvGraphicFramePr>
            <a:graphicFrameLocks noChangeAspect="1"/>
          </p:cNvGraphicFramePr>
          <p:nvPr>
            <p:extLst>
              <p:ext uri="{D42A27DB-BD31-4B8C-83A1-F6EECF244321}">
                <p14:modId xmlns:p14="http://schemas.microsoft.com/office/powerpoint/2010/main" val="1224638048"/>
              </p:ext>
            </p:extLst>
          </p:nvPr>
        </p:nvGraphicFramePr>
        <p:xfrm>
          <a:off x="512136" y="1916322"/>
          <a:ext cx="4608511" cy="4464496"/>
        </p:xfrm>
        <a:graphic>
          <a:graphicData uri="http://schemas.openxmlformats.org/presentationml/2006/ole">
            <mc:AlternateContent xmlns:mc="http://schemas.openxmlformats.org/markup-compatibility/2006">
              <mc:Choice xmlns:v="urn:schemas-microsoft-com:vml" Requires="v">
                <p:oleObj name="OpenOffice.org" r:id="rId3" imgW="1416600" imgH="1324800" progId="opendocument.MathDocument.1">
                  <p:embed/>
                </p:oleObj>
              </mc:Choice>
              <mc:Fallback>
                <p:oleObj name="OpenOffice.org" r:id="rId3" imgW="1416600" imgH="1324800" progId="opendocument.MathDocument.1">
                  <p:embed/>
                  <p:pic>
                    <p:nvPicPr>
                      <p:cNvPr id="29286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36" y="1916322"/>
                        <a:ext cx="4608511" cy="4464496"/>
                      </a:xfrm>
                      <a:prstGeom prst="rect">
                        <a:avLst/>
                      </a:prstGeom>
                      <a:solidFill>
                        <a:srgbClr val="FFFF99"/>
                      </a:solidFill>
                      <a:ln w="25400">
                        <a:solidFill>
                          <a:schemeClr val="tx1"/>
                        </a:solidFill>
                        <a:miter lim="800000"/>
                        <a:headEnd/>
                        <a:tailEnd/>
                      </a:ln>
                    </p:spPr>
                  </p:pic>
                </p:oleObj>
              </mc:Fallback>
            </mc:AlternateContent>
          </a:graphicData>
        </a:graphic>
      </p:graphicFrame>
      <p:pic>
        <p:nvPicPr>
          <p:cNvPr id="294918" name="Picture 6" descr="http://img.tfd.com/ggse/05/gsed_0001_0008_0_img1672.png"/>
          <p:cNvPicPr>
            <a:picLocks noChangeAspect="1" noChangeArrowheads="1"/>
          </p:cNvPicPr>
          <p:nvPr/>
        </p:nvPicPr>
        <p:blipFill>
          <a:blip r:embed="rId5" cstate="print"/>
          <a:srcRect/>
          <a:stretch>
            <a:fillRect/>
          </a:stretch>
        </p:blipFill>
        <p:spPr bwMode="auto">
          <a:xfrm>
            <a:off x="5412059" y="1556792"/>
            <a:ext cx="2700801" cy="2304256"/>
          </a:xfrm>
          <a:prstGeom prst="rect">
            <a:avLst/>
          </a:prstGeom>
          <a:noFill/>
          <a:ln>
            <a:solidFill>
              <a:schemeClr val="tx1"/>
            </a:solidFill>
          </a:ln>
        </p:spPr>
      </p:pic>
      <p:pic>
        <p:nvPicPr>
          <p:cNvPr id="8" name="Picture 6" descr="E:\Capítulos\ch21\figure-21-21a.jpg"/>
          <p:cNvPicPr>
            <a:picLocks noChangeAspect="1" noChangeArrowheads="1"/>
          </p:cNvPicPr>
          <p:nvPr/>
        </p:nvPicPr>
        <p:blipFill>
          <a:blip r:embed="rId6" cstate="print"/>
          <a:srcRect/>
          <a:stretch>
            <a:fillRect/>
          </a:stretch>
        </p:blipFill>
        <p:spPr bwMode="auto">
          <a:xfrm rot="16200000">
            <a:off x="5610303" y="4251279"/>
            <a:ext cx="2459898" cy="2664296"/>
          </a:xfrm>
          <a:prstGeom prst="rect">
            <a:avLst/>
          </a:prstGeom>
          <a:noFill/>
          <a:ln>
            <a:solidFill>
              <a:schemeClr val="tx1"/>
            </a:solidFill>
          </a:ln>
        </p:spPr>
      </p:pic>
      <p:sp>
        <p:nvSpPr>
          <p:cNvPr id="10" name="Text Box 1"/>
          <p:cNvSpPr txBox="1">
            <a:spLocks noChangeArrowheads="1"/>
          </p:cNvSpPr>
          <p:nvPr/>
        </p:nvSpPr>
        <p:spPr bwMode="auto">
          <a:xfrm>
            <a:off x="5364088" y="3932036"/>
            <a:ext cx="2952328" cy="433068"/>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Como límite de:</a:t>
            </a:r>
          </a:p>
        </p:txBody>
      </p:sp>
      <p:cxnSp>
        <p:nvCxnSpPr>
          <p:cNvPr id="3" name="Conector recto de flecha 2">
            <a:extLst>
              <a:ext uri="{FF2B5EF4-FFF2-40B4-BE49-F238E27FC236}">
                <a16:creationId xmlns:a16="http://schemas.microsoft.com/office/drawing/2014/main" id="{9A8165E1-5F2C-4787-A813-7F0B1D5D48B0}"/>
              </a:ext>
            </a:extLst>
          </p:cNvPr>
          <p:cNvCxnSpPr/>
          <p:nvPr/>
        </p:nvCxnSpPr>
        <p:spPr>
          <a:xfrm flipV="1">
            <a:off x="8631864" y="4941168"/>
            <a:ext cx="0" cy="1008112"/>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E214689B-54D2-41C7-960C-C310AA5566E7}"/>
              </a:ext>
            </a:extLst>
          </p:cNvPr>
          <p:cNvSpPr txBox="1"/>
          <p:nvPr/>
        </p:nvSpPr>
        <p:spPr>
          <a:xfrm>
            <a:off x="8700458" y="3244334"/>
            <a:ext cx="300082" cy="369332"/>
          </a:xfrm>
          <a:prstGeom prst="rect">
            <a:avLst/>
          </a:prstGeom>
          <a:noFill/>
        </p:spPr>
        <p:txBody>
          <a:bodyPr wrap="none" rtlCol="0">
            <a:spAutoFit/>
          </a:bodyPr>
          <a:lstStyle/>
          <a:p>
            <a:r>
              <a:rPr lang="es-ES" dirty="0">
                <a:solidFill>
                  <a:srgbClr val="002060"/>
                </a:solidFill>
              </a:rPr>
              <a:t>z</a:t>
            </a:r>
          </a:p>
        </p:txBody>
      </p:sp>
      <p:cxnSp>
        <p:nvCxnSpPr>
          <p:cNvPr id="11" name="Conector recto de flecha 10">
            <a:extLst>
              <a:ext uri="{FF2B5EF4-FFF2-40B4-BE49-F238E27FC236}">
                <a16:creationId xmlns:a16="http://schemas.microsoft.com/office/drawing/2014/main" id="{39CE2927-AFA8-4739-8440-BD8AC18E8A9F}"/>
              </a:ext>
            </a:extLst>
          </p:cNvPr>
          <p:cNvCxnSpPr/>
          <p:nvPr/>
        </p:nvCxnSpPr>
        <p:spPr>
          <a:xfrm flipV="1">
            <a:off x="8684840" y="2357264"/>
            <a:ext cx="0" cy="1008112"/>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C21A360C-3F2E-4853-8B4E-8C379B3E33FF}"/>
              </a:ext>
            </a:extLst>
          </p:cNvPr>
          <p:cNvSpPr txBox="1"/>
          <p:nvPr/>
        </p:nvSpPr>
        <p:spPr>
          <a:xfrm>
            <a:off x="8631864" y="5949280"/>
            <a:ext cx="300082" cy="369332"/>
          </a:xfrm>
          <a:prstGeom prst="rect">
            <a:avLst/>
          </a:prstGeom>
          <a:noFill/>
        </p:spPr>
        <p:txBody>
          <a:bodyPr wrap="none" rtlCol="0">
            <a:spAutoFit/>
          </a:bodyPr>
          <a:lstStyle/>
          <a:p>
            <a:r>
              <a:rPr lang="es-ES" dirty="0">
                <a:solidFill>
                  <a:srgbClr val="002060"/>
                </a:solidFill>
              </a:rPr>
              <a:t>z</a:t>
            </a:r>
          </a:p>
        </p:txBody>
      </p:sp>
      <p:sp>
        <p:nvSpPr>
          <p:cNvPr id="13" name="CuadroTexto 12">
            <a:extLst>
              <a:ext uri="{FF2B5EF4-FFF2-40B4-BE49-F238E27FC236}">
                <a16:creationId xmlns:a16="http://schemas.microsoft.com/office/drawing/2014/main" id="{14EDC8BB-AFFB-4605-B11C-BAC3677EA049}"/>
              </a:ext>
            </a:extLst>
          </p:cNvPr>
          <p:cNvSpPr txBox="1"/>
          <p:nvPr/>
        </p:nvSpPr>
        <p:spPr>
          <a:xfrm>
            <a:off x="8310804" y="2676654"/>
            <a:ext cx="325730" cy="369332"/>
          </a:xfrm>
          <a:prstGeom prst="rect">
            <a:avLst/>
          </a:prstGeom>
          <a:noFill/>
        </p:spPr>
        <p:txBody>
          <a:bodyPr wrap="none" rtlCol="0">
            <a:spAutoFit/>
          </a:bodyPr>
          <a:lstStyle/>
          <a:p>
            <a:r>
              <a:rPr lang="es-ES" b="1" dirty="0">
                <a:solidFill>
                  <a:srgbClr val="002060"/>
                </a:solidFill>
              </a:rPr>
              <a:t>p</a:t>
            </a:r>
          </a:p>
        </p:txBody>
      </p:sp>
      <p:sp>
        <p:nvSpPr>
          <p:cNvPr id="14" name="CuadroTexto 13">
            <a:extLst>
              <a:ext uri="{FF2B5EF4-FFF2-40B4-BE49-F238E27FC236}">
                <a16:creationId xmlns:a16="http://schemas.microsoft.com/office/drawing/2014/main" id="{510E635C-DA19-4AC2-AD03-5C62A357E5C4}"/>
              </a:ext>
            </a:extLst>
          </p:cNvPr>
          <p:cNvSpPr txBox="1"/>
          <p:nvPr/>
        </p:nvSpPr>
        <p:spPr>
          <a:xfrm>
            <a:off x="8239267" y="5214094"/>
            <a:ext cx="325730" cy="369332"/>
          </a:xfrm>
          <a:prstGeom prst="rect">
            <a:avLst/>
          </a:prstGeom>
          <a:noFill/>
        </p:spPr>
        <p:txBody>
          <a:bodyPr wrap="none" rtlCol="0">
            <a:spAutoFit/>
          </a:bodyPr>
          <a:lstStyle/>
          <a:p>
            <a:r>
              <a:rPr lang="es-ES" b="1" dirty="0">
                <a:solidFill>
                  <a:srgbClr val="002060"/>
                </a:solidFill>
              </a:rPr>
              <a:t>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6308B08-949D-4948-9456-70C8438A5FF6}"/>
              </a:ext>
            </a:extLst>
          </p:cNvPr>
          <p:cNvPicPr>
            <a:picLocks noChangeAspect="1"/>
          </p:cNvPicPr>
          <p:nvPr/>
        </p:nvPicPr>
        <p:blipFill rotWithShape="1">
          <a:blip r:embed="rId2"/>
          <a:srcRect b="71053"/>
          <a:stretch/>
        </p:blipFill>
        <p:spPr>
          <a:xfrm>
            <a:off x="0" y="404664"/>
            <a:ext cx="9144000" cy="1333156"/>
          </a:xfrm>
          <a:prstGeom prst="rect">
            <a:avLst/>
          </a:prstGeom>
        </p:spPr>
      </p:pic>
      <p:pic>
        <p:nvPicPr>
          <p:cNvPr id="7" name="Imagen 6">
            <a:extLst>
              <a:ext uri="{FF2B5EF4-FFF2-40B4-BE49-F238E27FC236}">
                <a16:creationId xmlns:a16="http://schemas.microsoft.com/office/drawing/2014/main" id="{ED28EDA7-4B90-4720-92B5-C3E3DDFC33AF}"/>
              </a:ext>
            </a:extLst>
          </p:cNvPr>
          <p:cNvPicPr>
            <a:picLocks noChangeAspect="1"/>
          </p:cNvPicPr>
          <p:nvPr/>
        </p:nvPicPr>
        <p:blipFill rotWithShape="1">
          <a:blip r:embed="rId3"/>
          <a:srcRect b="76983"/>
          <a:stretch/>
        </p:blipFill>
        <p:spPr>
          <a:xfrm>
            <a:off x="34288" y="4893027"/>
            <a:ext cx="9144000" cy="535867"/>
          </a:xfrm>
          <a:prstGeom prst="rect">
            <a:avLst/>
          </a:prstGeom>
        </p:spPr>
      </p:pic>
      <p:pic>
        <p:nvPicPr>
          <p:cNvPr id="8" name="Imagen 7">
            <a:extLst>
              <a:ext uri="{FF2B5EF4-FFF2-40B4-BE49-F238E27FC236}">
                <a16:creationId xmlns:a16="http://schemas.microsoft.com/office/drawing/2014/main" id="{52A04FCD-8CA4-46F9-A7AD-97AB21402BCB}"/>
              </a:ext>
            </a:extLst>
          </p:cNvPr>
          <p:cNvPicPr>
            <a:picLocks noChangeAspect="1"/>
          </p:cNvPicPr>
          <p:nvPr/>
        </p:nvPicPr>
        <p:blipFill rotWithShape="1">
          <a:blip r:embed="rId2"/>
          <a:srcRect t="44528"/>
          <a:stretch/>
        </p:blipFill>
        <p:spPr>
          <a:xfrm>
            <a:off x="34288" y="1971577"/>
            <a:ext cx="9144000" cy="2554806"/>
          </a:xfrm>
          <a:prstGeom prst="rect">
            <a:avLst/>
          </a:prstGeom>
        </p:spPr>
      </p:pic>
      <p:pic>
        <p:nvPicPr>
          <p:cNvPr id="9" name="Imagen 8">
            <a:extLst>
              <a:ext uri="{FF2B5EF4-FFF2-40B4-BE49-F238E27FC236}">
                <a16:creationId xmlns:a16="http://schemas.microsoft.com/office/drawing/2014/main" id="{CFC86174-EEE3-4F8C-BBA5-7B637E0AF368}"/>
              </a:ext>
            </a:extLst>
          </p:cNvPr>
          <p:cNvPicPr>
            <a:picLocks noChangeAspect="1"/>
          </p:cNvPicPr>
          <p:nvPr/>
        </p:nvPicPr>
        <p:blipFill rotWithShape="1">
          <a:blip r:embed="rId3"/>
          <a:srcRect t="46033"/>
          <a:stretch/>
        </p:blipFill>
        <p:spPr>
          <a:xfrm>
            <a:off x="0" y="5484927"/>
            <a:ext cx="9144000" cy="1256441"/>
          </a:xfrm>
          <a:prstGeom prst="rect">
            <a:avLst/>
          </a:prstGeom>
        </p:spPr>
      </p:pic>
      <p:sp>
        <p:nvSpPr>
          <p:cNvPr id="10" name="CuadroTexto 9">
            <a:extLst>
              <a:ext uri="{FF2B5EF4-FFF2-40B4-BE49-F238E27FC236}">
                <a16:creationId xmlns:a16="http://schemas.microsoft.com/office/drawing/2014/main" id="{E53607A2-4BB5-4066-81D8-D8386DE1E5A0}"/>
              </a:ext>
            </a:extLst>
          </p:cNvPr>
          <p:cNvSpPr txBox="1"/>
          <p:nvPr/>
        </p:nvSpPr>
        <p:spPr>
          <a:xfrm>
            <a:off x="395536" y="52720"/>
            <a:ext cx="466794" cy="369332"/>
          </a:xfrm>
          <a:prstGeom prst="rect">
            <a:avLst/>
          </a:prstGeom>
          <a:noFill/>
        </p:spPr>
        <p:txBody>
          <a:bodyPr wrap="none" rtlCol="0">
            <a:spAutoFit/>
          </a:bodyPr>
          <a:lstStyle/>
          <a:p>
            <a:r>
              <a:rPr lang="es-ES" b="1" dirty="0">
                <a:solidFill>
                  <a:schemeClr val="tx1"/>
                </a:solidFill>
              </a:rPr>
              <a:t>P1</a:t>
            </a:r>
          </a:p>
        </p:txBody>
      </p:sp>
      <p:sp>
        <p:nvSpPr>
          <p:cNvPr id="11" name="Text Box 1">
            <a:extLst>
              <a:ext uri="{FF2B5EF4-FFF2-40B4-BE49-F238E27FC236}">
                <a16:creationId xmlns:a16="http://schemas.microsoft.com/office/drawing/2014/main" id="{C31B3D7D-5D91-482D-BAE1-BCEEBA980D7E}"/>
              </a:ext>
            </a:extLst>
          </p:cNvPr>
          <p:cNvSpPr txBox="1">
            <a:spLocks noChangeArrowheads="1"/>
          </p:cNvSpPr>
          <p:nvPr/>
        </p:nvSpPr>
        <p:spPr bwMode="auto">
          <a:xfrm>
            <a:off x="323528" y="116632"/>
            <a:ext cx="1584176" cy="433068"/>
          </a:xfrm>
          <a:prstGeom prst="rect">
            <a:avLst/>
          </a:prstGeom>
          <a:solidFill>
            <a:srgbClr val="CCFFFF"/>
          </a:solidFill>
          <a:ln w="9525">
            <a:solidFill>
              <a:srgbClr val="CCFFFF"/>
            </a:solid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dirty="0">
                <a:solidFill>
                  <a:schemeClr val="tx1"/>
                </a:solidFill>
              </a:rPr>
              <a:t>Problema 1:</a:t>
            </a:r>
            <a:r>
              <a:rPr lang="es-ES" sz="2200" dirty="0">
                <a:solidFill>
                  <a:srgbClr val="000099"/>
                </a:solidFill>
              </a:rPr>
              <a:t> </a:t>
            </a:r>
          </a:p>
        </p:txBody>
      </p:sp>
      <p:sp>
        <p:nvSpPr>
          <p:cNvPr id="2" name="CuadroTexto 1">
            <a:extLst>
              <a:ext uri="{FF2B5EF4-FFF2-40B4-BE49-F238E27FC236}">
                <a16:creationId xmlns:a16="http://schemas.microsoft.com/office/drawing/2014/main" id="{46CC1E5C-D803-4645-8129-4FB3817619D2}"/>
              </a:ext>
            </a:extLst>
          </p:cNvPr>
          <p:cNvSpPr txBox="1"/>
          <p:nvPr/>
        </p:nvSpPr>
        <p:spPr>
          <a:xfrm>
            <a:off x="4067944" y="3135705"/>
            <a:ext cx="766557" cy="338554"/>
          </a:xfrm>
          <a:prstGeom prst="rect">
            <a:avLst/>
          </a:prstGeom>
          <a:solidFill>
            <a:schemeClr val="bg1"/>
          </a:solidFill>
        </p:spPr>
        <p:txBody>
          <a:bodyPr wrap="none" rtlCol="0">
            <a:spAutoFit/>
          </a:bodyPr>
          <a:lstStyle/>
          <a:p>
            <a:r>
              <a:rPr lang="es-ES" sz="1600" dirty="0">
                <a:solidFill>
                  <a:schemeClr val="tx1"/>
                </a:solidFill>
              </a:rPr>
              <a:t>- 9000</a:t>
            </a:r>
          </a:p>
        </p:txBody>
      </p:sp>
      <p:sp>
        <p:nvSpPr>
          <p:cNvPr id="12" name="CuadroTexto 11">
            <a:extLst>
              <a:ext uri="{FF2B5EF4-FFF2-40B4-BE49-F238E27FC236}">
                <a16:creationId xmlns:a16="http://schemas.microsoft.com/office/drawing/2014/main" id="{CBA51E6D-ED9D-4E28-96D8-BFC3AF098638}"/>
              </a:ext>
            </a:extLst>
          </p:cNvPr>
          <p:cNvSpPr txBox="1"/>
          <p:nvPr/>
        </p:nvSpPr>
        <p:spPr>
          <a:xfrm>
            <a:off x="3235048" y="3489002"/>
            <a:ext cx="298480" cy="338554"/>
          </a:xfrm>
          <a:prstGeom prst="rect">
            <a:avLst/>
          </a:prstGeom>
          <a:solidFill>
            <a:schemeClr val="bg1"/>
          </a:solidFill>
        </p:spPr>
        <p:txBody>
          <a:bodyPr wrap="none" rtlCol="0">
            <a:spAutoFit/>
          </a:bodyPr>
          <a:lstStyle/>
          <a:p>
            <a:r>
              <a:rPr lang="es-ES" sz="1600" dirty="0">
                <a:solidFill>
                  <a:schemeClr val="tx1"/>
                </a:solidFill>
              </a:rPr>
              <a:t>4</a:t>
            </a:r>
          </a:p>
        </p:txBody>
      </p:sp>
      <p:sp>
        <p:nvSpPr>
          <p:cNvPr id="13" name="CuadroTexto 12">
            <a:extLst>
              <a:ext uri="{FF2B5EF4-FFF2-40B4-BE49-F238E27FC236}">
                <a16:creationId xmlns:a16="http://schemas.microsoft.com/office/drawing/2014/main" id="{D5CE0C55-C0FD-4712-9DF4-A6808210CBB2}"/>
              </a:ext>
            </a:extLst>
          </p:cNvPr>
          <p:cNvSpPr txBox="1"/>
          <p:nvPr/>
        </p:nvSpPr>
        <p:spPr>
          <a:xfrm>
            <a:off x="2987824" y="2966885"/>
            <a:ext cx="298480" cy="338554"/>
          </a:xfrm>
          <a:prstGeom prst="rect">
            <a:avLst/>
          </a:prstGeom>
          <a:solidFill>
            <a:schemeClr val="bg1"/>
          </a:solidFill>
        </p:spPr>
        <p:txBody>
          <a:bodyPr wrap="none" rtlCol="0">
            <a:spAutoFit/>
          </a:bodyPr>
          <a:lstStyle/>
          <a:p>
            <a:r>
              <a:rPr lang="es-ES" sz="1600" dirty="0">
                <a:solidFill>
                  <a:schemeClr val="tx1"/>
                </a:solidFill>
              </a:rPr>
              <a:t>4</a:t>
            </a:r>
          </a:p>
        </p:txBody>
      </p:sp>
      <p:sp>
        <p:nvSpPr>
          <p:cNvPr id="14" name="CuadroTexto 13">
            <a:extLst>
              <a:ext uri="{FF2B5EF4-FFF2-40B4-BE49-F238E27FC236}">
                <a16:creationId xmlns:a16="http://schemas.microsoft.com/office/drawing/2014/main" id="{97F998B6-583D-4FE9-964D-34953B14FEE3}"/>
              </a:ext>
            </a:extLst>
          </p:cNvPr>
          <p:cNvSpPr txBox="1"/>
          <p:nvPr/>
        </p:nvSpPr>
        <p:spPr>
          <a:xfrm>
            <a:off x="4211960" y="3658279"/>
            <a:ext cx="938077" cy="338554"/>
          </a:xfrm>
          <a:prstGeom prst="rect">
            <a:avLst/>
          </a:prstGeom>
          <a:solidFill>
            <a:schemeClr val="bg1"/>
          </a:solidFill>
        </p:spPr>
        <p:txBody>
          <a:bodyPr wrap="none" rtlCol="0">
            <a:spAutoFit/>
          </a:bodyPr>
          <a:lstStyle/>
          <a:p>
            <a:r>
              <a:rPr lang="es-ES" sz="1600" dirty="0">
                <a:solidFill>
                  <a:schemeClr val="tx1"/>
                </a:solidFill>
              </a:rPr>
              <a:t>- 461,08</a:t>
            </a:r>
          </a:p>
        </p:txBody>
      </p:sp>
      <p:sp>
        <p:nvSpPr>
          <p:cNvPr id="3" name="CuadroTexto 2">
            <a:extLst>
              <a:ext uri="{FF2B5EF4-FFF2-40B4-BE49-F238E27FC236}">
                <a16:creationId xmlns:a16="http://schemas.microsoft.com/office/drawing/2014/main" id="{331105A9-7BF0-4130-9A42-96E4C5833B5D}"/>
              </a:ext>
            </a:extLst>
          </p:cNvPr>
          <p:cNvSpPr txBox="1"/>
          <p:nvPr/>
        </p:nvSpPr>
        <p:spPr>
          <a:xfrm>
            <a:off x="34288" y="4406113"/>
            <a:ext cx="9193542" cy="646331"/>
          </a:xfrm>
          <a:prstGeom prst="rect">
            <a:avLst/>
          </a:prstGeom>
          <a:noFill/>
        </p:spPr>
        <p:txBody>
          <a:bodyPr wrap="none" rtlCol="0">
            <a:spAutoFit/>
          </a:bodyPr>
          <a:lstStyle/>
          <a:p>
            <a:r>
              <a:rPr lang="es-ES" dirty="0">
                <a:solidFill>
                  <a:schemeClr val="tx1"/>
                </a:solidFill>
              </a:rPr>
              <a:t>r=distancia desde una de las cargas al punto donde se calcula el E!! Sólo hay campo en</a:t>
            </a:r>
          </a:p>
          <a:p>
            <a:r>
              <a:rPr lang="es-ES" dirty="0">
                <a:solidFill>
                  <a:schemeClr val="tx1"/>
                </a:solidFill>
              </a:rPr>
              <a:t> x,  </a:t>
            </a:r>
            <a:r>
              <a:rPr lang="es-ES" dirty="0" err="1">
                <a:solidFill>
                  <a:schemeClr val="tx1"/>
                </a:solidFill>
              </a:rPr>
              <a:t>Ey</a:t>
            </a:r>
            <a:r>
              <a:rPr lang="es-ES" dirty="0">
                <a:solidFill>
                  <a:schemeClr val="tx1"/>
                </a:solidFill>
              </a:rPr>
              <a:t>=Ez=0</a:t>
            </a:r>
          </a:p>
        </p:txBody>
      </p:sp>
    </p:spTree>
    <p:extLst>
      <p:ext uri="{BB962C8B-B14F-4D97-AF65-F5344CB8AC3E}">
        <p14:creationId xmlns:p14="http://schemas.microsoft.com/office/powerpoint/2010/main" val="267618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179512" y="1340768"/>
            <a:ext cx="3384376" cy="771623"/>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FF0000"/>
                </a:solidFill>
              </a:rPr>
              <a:t>¡ </a:t>
            </a:r>
            <a:r>
              <a:rPr lang="es-ES" sz="2200" b="1" dirty="0">
                <a:solidFill>
                  <a:srgbClr val="FF0000"/>
                </a:solidFill>
              </a:rPr>
              <a:t>Lo más importante!</a:t>
            </a:r>
            <a:r>
              <a:rPr lang="es-ES" sz="2200" b="1" dirty="0">
                <a:solidFill>
                  <a:srgbClr val="000099"/>
                </a:solidFill>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Para un </a:t>
            </a:r>
            <a:r>
              <a:rPr lang="es-ES" sz="2200" i="1" dirty="0">
                <a:solidFill>
                  <a:srgbClr val="FF0000"/>
                </a:solidFill>
              </a:rPr>
              <a:t>dipolo</a:t>
            </a:r>
            <a:r>
              <a:rPr lang="es-ES" sz="2200" dirty="0">
                <a:solidFill>
                  <a:srgbClr val="000099"/>
                </a:solidFill>
              </a:rPr>
              <a:t>: </a:t>
            </a:r>
          </a:p>
        </p:txBody>
      </p:sp>
      <p:graphicFrame>
        <p:nvGraphicFramePr>
          <p:cNvPr id="292869" name="Object 5"/>
          <p:cNvGraphicFramePr>
            <a:graphicFrameLocks noChangeAspect="1"/>
          </p:cNvGraphicFramePr>
          <p:nvPr/>
        </p:nvGraphicFramePr>
        <p:xfrm>
          <a:off x="251520" y="2132856"/>
          <a:ext cx="2664296" cy="3240360"/>
        </p:xfrm>
        <a:graphic>
          <a:graphicData uri="http://schemas.openxmlformats.org/presentationml/2006/ole">
            <mc:AlternateContent xmlns:mc="http://schemas.openxmlformats.org/markup-compatibility/2006">
              <mc:Choice xmlns:v="urn:schemas-microsoft-com:vml" Requires="v">
                <p:oleObj name="OpenOffice.org" r:id="rId3" imgW="505440" imgH="834840" progId="opendocument.MathDocument.1">
                  <p:embed/>
                </p:oleObj>
              </mc:Choice>
              <mc:Fallback>
                <p:oleObj name="OpenOffice.org" r:id="rId3" imgW="505440" imgH="834840" progId="opendocument.MathDocument.1">
                  <p:embed/>
                  <p:pic>
                    <p:nvPicPr>
                      <p:cNvPr id="29286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132856"/>
                        <a:ext cx="2664296" cy="3240360"/>
                      </a:xfrm>
                      <a:prstGeom prst="rect">
                        <a:avLst/>
                      </a:prstGeom>
                      <a:solidFill>
                        <a:srgbClr val="FFFF99"/>
                      </a:solidFill>
                      <a:ln w="25400">
                        <a:solidFill>
                          <a:schemeClr val="tx1"/>
                        </a:solidFill>
                        <a:miter lim="800000"/>
                        <a:headEnd/>
                        <a:tailEnd/>
                      </a:ln>
                    </p:spPr>
                  </p:pic>
                </p:oleObj>
              </mc:Fallback>
            </mc:AlternateContent>
          </a:graphicData>
        </a:graphic>
      </p:graphicFrame>
      <p:pic>
        <p:nvPicPr>
          <p:cNvPr id="294918" name="Picture 6" descr="http://img.tfd.com/ggse/05/gsed_0001_0008_0_img1672.png"/>
          <p:cNvPicPr>
            <a:picLocks noChangeAspect="1" noChangeArrowheads="1"/>
          </p:cNvPicPr>
          <p:nvPr/>
        </p:nvPicPr>
        <p:blipFill>
          <a:blip r:embed="rId5" cstate="print"/>
          <a:srcRect/>
          <a:stretch>
            <a:fillRect/>
          </a:stretch>
        </p:blipFill>
        <p:spPr bwMode="auto">
          <a:xfrm>
            <a:off x="820551" y="5517232"/>
            <a:ext cx="1519201" cy="1296144"/>
          </a:xfrm>
          <a:prstGeom prst="rect">
            <a:avLst/>
          </a:prstGeom>
          <a:noFill/>
          <a:ln>
            <a:solidFill>
              <a:schemeClr val="tx1"/>
            </a:solidFill>
          </a:ln>
        </p:spPr>
      </p:pic>
      <p:graphicFrame>
        <p:nvGraphicFramePr>
          <p:cNvPr id="300035" name="Object 3"/>
          <p:cNvGraphicFramePr>
            <a:graphicFrameLocks noChangeAspect="1"/>
          </p:cNvGraphicFramePr>
          <p:nvPr/>
        </p:nvGraphicFramePr>
        <p:xfrm>
          <a:off x="5660231" y="2222649"/>
          <a:ext cx="1936105" cy="3078559"/>
        </p:xfrm>
        <a:graphic>
          <a:graphicData uri="http://schemas.openxmlformats.org/presentationml/2006/ole">
            <mc:AlternateContent xmlns:mc="http://schemas.openxmlformats.org/markup-compatibility/2006">
              <mc:Choice xmlns:v="urn:schemas-microsoft-com:vml" Requires="v">
                <p:oleObj name="OpenOffice.org" r:id="rId6" imgW="510120" imgH="806040" progId="opendocument.MathDocument.1">
                  <p:embed/>
                </p:oleObj>
              </mc:Choice>
              <mc:Fallback>
                <p:oleObj name="OpenOffice.org" r:id="rId6" imgW="510120" imgH="806040" progId="opendocument.MathDocument.1">
                  <p:embed/>
                  <p:pic>
                    <p:nvPicPr>
                      <p:cNvPr id="3000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0231" y="2222649"/>
                        <a:ext cx="1936105" cy="3078559"/>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1" name="Text Box 1"/>
          <p:cNvSpPr txBox="1">
            <a:spLocks noChangeArrowheads="1"/>
          </p:cNvSpPr>
          <p:nvPr/>
        </p:nvSpPr>
        <p:spPr bwMode="auto">
          <a:xfrm>
            <a:off x="4860032" y="1361233"/>
            <a:ext cx="3528392" cy="771623"/>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Comparad con una carga puntual (</a:t>
            </a:r>
            <a:r>
              <a:rPr lang="es-ES" sz="2200" i="1" dirty="0">
                <a:solidFill>
                  <a:srgbClr val="FF0000"/>
                </a:solidFill>
              </a:rPr>
              <a:t>Coulomb</a:t>
            </a:r>
            <a:r>
              <a:rPr lang="es-ES" sz="2200" dirty="0">
                <a:solidFill>
                  <a:srgbClr val="000099"/>
                </a:solidFill>
              </a:rPr>
              <a:t>): </a:t>
            </a:r>
          </a:p>
        </p:txBody>
      </p:sp>
      <p:pic>
        <p:nvPicPr>
          <p:cNvPr id="12" name="Picture 2" descr="E:\Capítulos\ch21\figure-21-19a.jpg"/>
          <p:cNvPicPr>
            <a:picLocks noChangeAspect="1" noChangeArrowheads="1"/>
          </p:cNvPicPr>
          <p:nvPr/>
        </p:nvPicPr>
        <p:blipFill>
          <a:blip r:embed="rId8" cstate="print"/>
          <a:srcRect/>
          <a:stretch>
            <a:fillRect/>
          </a:stretch>
        </p:blipFill>
        <p:spPr bwMode="auto">
          <a:xfrm>
            <a:off x="6012160" y="5445224"/>
            <a:ext cx="1296144" cy="1296144"/>
          </a:xfrm>
          <a:prstGeom prst="rect">
            <a:avLst/>
          </a:prstGeom>
          <a:noFill/>
          <a:ln>
            <a:solidFill>
              <a:schemeClr val="tx1"/>
            </a:solidFill>
          </a:ln>
        </p:spPr>
      </p:pic>
      <p:sp>
        <p:nvSpPr>
          <p:cNvPr id="10" name="Text Box 1"/>
          <p:cNvSpPr txBox="1">
            <a:spLocks noChangeArrowheads="1"/>
          </p:cNvSpPr>
          <p:nvPr/>
        </p:nvSpPr>
        <p:spPr bwMode="auto">
          <a:xfrm>
            <a:off x="179512" y="138258"/>
            <a:ext cx="8784976" cy="1202510"/>
          </a:xfrm>
          <a:prstGeom prst="rect">
            <a:avLst/>
          </a:prstGeom>
          <a:solidFill>
            <a:srgbClr val="00B050"/>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FFFF66"/>
                </a:solidFill>
              </a:rPr>
              <a:t>Campo </a:t>
            </a:r>
            <a:r>
              <a:rPr lang="es-ES" sz="3600" b="1" i="1" dirty="0">
                <a:solidFill>
                  <a:srgbClr val="FFFF66"/>
                </a:solidFill>
              </a:rPr>
              <a:t>E</a:t>
            </a:r>
            <a:r>
              <a:rPr lang="es-ES" sz="3600" dirty="0">
                <a:solidFill>
                  <a:srgbClr val="FFFF66"/>
                </a:solidFill>
              </a:rPr>
              <a:t> y potencial </a:t>
            </a:r>
            <a:r>
              <a:rPr lang="es-ES" sz="3600" i="1" dirty="0">
                <a:solidFill>
                  <a:srgbClr val="FFFF66"/>
                </a:solidFill>
              </a:rPr>
              <a:t>V</a:t>
            </a:r>
            <a:r>
              <a:rPr lang="es-ES" sz="3600" dirty="0">
                <a:solidFill>
                  <a:srgbClr val="FFFF66"/>
                </a:solidFill>
              </a:rPr>
              <a:t> creados por un dipolo eléctrico: Resumen</a:t>
            </a:r>
            <a:endParaRPr lang="es-ES" sz="3600" b="1" i="1" dirty="0">
              <a:solidFill>
                <a:srgbClr val="FFFF66"/>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251520" y="66250"/>
            <a:ext cx="8711952" cy="1202510"/>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Energía electrostática </a:t>
            </a:r>
            <a:r>
              <a:rPr lang="es-ES" sz="3600" i="1" dirty="0">
                <a:solidFill>
                  <a:srgbClr val="000099"/>
                </a:solidFill>
              </a:rPr>
              <a:t>U</a:t>
            </a:r>
            <a:r>
              <a:rPr lang="es-ES" sz="3600" dirty="0">
                <a:solidFill>
                  <a:srgbClr val="000099"/>
                </a:solidFill>
              </a:rPr>
              <a:t> de un dipolo </a:t>
            </a:r>
            <a:r>
              <a:rPr lang="es-ES" sz="3600" b="1" i="1" dirty="0">
                <a:solidFill>
                  <a:srgbClr val="000099"/>
                </a:solidFill>
              </a:rPr>
              <a:t>p</a:t>
            </a:r>
            <a:r>
              <a:rPr lang="es-ES" sz="3600" dirty="0">
                <a:solidFill>
                  <a:srgbClr val="000099"/>
                </a:solidFill>
              </a:rPr>
              <a:t> </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en un campo </a:t>
            </a:r>
            <a:r>
              <a:rPr lang="es-ES" sz="3600" i="1" dirty="0">
                <a:solidFill>
                  <a:srgbClr val="000099"/>
                </a:solidFill>
              </a:rPr>
              <a:t>externo</a:t>
            </a:r>
            <a:r>
              <a:rPr lang="es-ES" sz="3600" dirty="0">
                <a:solidFill>
                  <a:srgbClr val="000099"/>
                </a:solidFill>
              </a:rPr>
              <a:t> </a:t>
            </a:r>
            <a:r>
              <a:rPr lang="es-ES" sz="3600" b="1" i="1" dirty="0">
                <a:solidFill>
                  <a:srgbClr val="000099"/>
                </a:solidFill>
              </a:rPr>
              <a:t>E</a:t>
            </a:r>
            <a:endParaRPr lang="es-ES" sz="3600" b="1" i="1" baseline="-25000" dirty="0">
              <a:solidFill>
                <a:srgbClr val="000099"/>
              </a:solidFill>
            </a:endParaRPr>
          </a:p>
        </p:txBody>
      </p:sp>
      <p:graphicFrame>
        <p:nvGraphicFramePr>
          <p:cNvPr id="292869" name="Object 5"/>
          <p:cNvGraphicFramePr>
            <a:graphicFrameLocks noChangeAspect="1"/>
          </p:cNvGraphicFramePr>
          <p:nvPr/>
        </p:nvGraphicFramePr>
        <p:xfrm>
          <a:off x="442093" y="4509120"/>
          <a:ext cx="8234363" cy="1233487"/>
        </p:xfrm>
        <a:graphic>
          <a:graphicData uri="http://schemas.openxmlformats.org/presentationml/2006/ole">
            <mc:AlternateContent xmlns:mc="http://schemas.openxmlformats.org/markup-compatibility/2006">
              <mc:Choice xmlns:v="urn:schemas-microsoft-com:vml" Requires="v">
                <p:oleObj name="OpenOffice.org" r:id="rId3" imgW="3392280" imgH="473040" progId="opendocument.MathDocument.1">
                  <p:embed/>
                </p:oleObj>
              </mc:Choice>
              <mc:Fallback>
                <p:oleObj name="OpenOffice.org" r:id="rId3" imgW="3392280" imgH="473040" progId="opendocument.MathDocument.1">
                  <p:embed/>
                  <p:pic>
                    <p:nvPicPr>
                      <p:cNvPr id="29286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093" y="4509120"/>
                        <a:ext cx="8234363" cy="1233487"/>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pic>
        <p:nvPicPr>
          <p:cNvPr id="302084" name="Picture 4" descr="E:\Capítulos\ch21\figure-21-28.jpg"/>
          <p:cNvPicPr>
            <a:picLocks noChangeAspect="1" noChangeArrowheads="1"/>
          </p:cNvPicPr>
          <p:nvPr/>
        </p:nvPicPr>
        <p:blipFill>
          <a:blip r:embed="rId5" cstate="print"/>
          <a:srcRect/>
          <a:stretch>
            <a:fillRect/>
          </a:stretch>
        </p:blipFill>
        <p:spPr bwMode="auto">
          <a:xfrm>
            <a:off x="971600" y="1436200"/>
            <a:ext cx="7219528" cy="2928904"/>
          </a:xfrm>
          <a:prstGeom prst="rect">
            <a:avLst/>
          </a:prstGeom>
          <a:noFill/>
          <a:ln>
            <a:solidFill>
              <a:schemeClr val="accent1">
                <a:lumMod val="60000"/>
                <a:lumOff val="40000"/>
              </a:schemeClr>
            </a:solidFill>
          </a:ln>
        </p:spPr>
      </p:pic>
      <p:graphicFrame>
        <p:nvGraphicFramePr>
          <p:cNvPr id="302085" name="Object 5"/>
          <p:cNvGraphicFramePr>
            <a:graphicFrameLocks noChangeAspect="1"/>
          </p:cNvGraphicFramePr>
          <p:nvPr/>
        </p:nvGraphicFramePr>
        <p:xfrm>
          <a:off x="251520" y="5968702"/>
          <a:ext cx="4837112" cy="628650"/>
        </p:xfrm>
        <a:graphic>
          <a:graphicData uri="http://schemas.openxmlformats.org/presentationml/2006/ole">
            <mc:AlternateContent xmlns:mc="http://schemas.openxmlformats.org/markup-compatibility/2006">
              <mc:Choice xmlns:v="urn:schemas-microsoft-com:vml" Requires="v">
                <p:oleObj name="OpenOffice.org" r:id="rId6" imgW="1992600" imgH="240840" progId="opendocument.MathDocument.1">
                  <p:embed/>
                </p:oleObj>
              </mc:Choice>
              <mc:Fallback>
                <p:oleObj name="OpenOffice.org" r:id="rId6" imgW="1992600" imgH="240840" progId="opendocument.MathDocument.1">
                  <p:embed/>
                  <p:pic>
                    <p:nvPicPr>
                      <p:cNvPr id="30208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5968702"/>
                        <a:ext cx="4837112" cy="628650"/>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sp>
        <p:nvSpPr>
          <p:cNvPr id="13" name="12 Rectángulo"/>
          <p:cNvSpPr/>
          <p:nvPr/>
        </p:nvSpPr>
        <p:spPr>
          <a:xfrm>
            <a:off x="5349926" y="6012577"/>
            <a:ext cx="590226" cy="584775"/>
          </a:xfrm>
          <a:prstGeom prst="rect">
            <a:avLst/>
          </a:prstGeom>
        </p:spPr>
        <p:txBody>
          <a:bodyPr wrap="none">
            <a:spAutoFit/>
          </a:bodyPr>
          <a:lstStyle/>
          <a:p>
            <a:r>
              <a:rPr lang="es-ES" sz="3200" dirty="0">
                <a:solidFill>
                  <a:srgbClr val="000099"/>
                </a:solidFill>
                <a:sym typeface="Symbol"/>
              </a:rPr>
              <a:t></a:t>
            </a:r>
            <a:endParaRPr lang="en-US" sz="3200" dirty="0"/>
          </a:p>
        </p:txBody>
      </p:sp>
      <p:graphicFrame>
        <p:nvGraphicFramePr>
          <p:cNvPr id="302086" name="Object 6"/>
          <p:cNvGraphicFramePr>
            <a:graphicFrameLocks noChangeAspect="1"/>
          </p:cNvGraphicFramePr>
          <p:nvPr/>
        </p:nvGraphicFramePr>
        <p:xfrm>
          <a:off x="6062663" y="5949280"/>
          <a:ext cx="2787650" cy="679450"/>
        </p:xfrm>
        <a:graphic>
          <a:graphicData uri="http://schemas.openxmlformats.org/presentationml/2006/ole">
            <mc:AlternateContent xmlns:mc="http://schemas.openxmlformats.org/markup-compatibility/2006">
              <mc:Choice xmlns:v="urn:schemas-microsoft-com:vml" Requires="v">
                <p:oleObj name="OpenOffice.org" r:id="rId8" imgW="921960" imgH="209880" progId="opendocument.MathDocument.1">
                  <p:embed/>
                </p:oleObj>
              </mc:Choice>
              <mc:Fallback>
                <p:oleObj name="OpenOffice.org" r:id="rId8" imgW="921960" imgH="209880" progId="opendocument.MathDocument.1">
                  <p:embed/>
                  <p:pic>
                    <p:nvPicPr>
                      <p:cNvPr id="302086"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2663" y="5949280"/>
                        <a:ext cx="2787650" cy="679450"/>
                      </a:xfrm>
                      <a:prstGeom prst="rect">
                        <a:avLst/>
                      </a:prstGeom>
                      <a:solidFill>
                        <a:srgbClr val="FFFF99"/>
                      </a:solidFill>
                      <a:ln w="25400">
                        <a:solidFill>
                          <a:schemeClr val="tx1"/>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251520" y="116632"/>
            <a:ext cx="8711952" cy="1202510"/>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Energía </a:t>
            </a:r>
            <a:r>
              <a:rPr lang="es-ES" sz="3600" i="1" dirty="0">
                <a:solidFill>
                  <a:srgbClr val="000099"/>
                </a:solidFill>
              </a:rPr>
              <a:t>U</a:t>
            </a:r>
            <a:r>
              <a:rPr lang="es-ES" sz="3600" dirty="0">
                <a:solidFill>
                  <a:srgbClr val="000099"/>
                </a:solidFill>
              </a:rPr>
              <a:t> de un dipolo </a:t>
            </a:r>
            <a:r>
              <a:rPr lang="es-ES" sz="3600" b="1" i="1" dirty="0">
                <a:solidFill>
                  <a:srgbClr val="000099"/>
                </a:solidFill>
              </a:rPr>
              <a:t>p</a:t>
            </a:r>
            <a:r>
              <a:rPr lang="es-ES" sz="3600" dirty="0">
                <a:solidFill>
                  <a:srgbClr val="000099"/>
                </a:solidFill>
              </a:rPr>
              <a:t> </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en un campo </a:t>
            </a:r>
            <a:r>
              <a:rPr lang="es-ES" sz="3600" i="1" dirty="0">
                <a:solidFill>
                  <a:srgbClr val="000099"/>
                </a:solidFill>
              </a:rPr>
              <a:t>externo</a:t>
            </a:r>
            <a:r>
              <a:rPr lang="es-ES" sz="3600" dirty="0">
                <a:solidFill>
                  <a:srgbClr val="000099"/>
                </a:solidFill>
              </a:rPr>
              <a:t> </a:t>
            </a:r>
            <a:r>
              <a:rPr lang="es-ES" sz="3600" b="1" i="1" dirty="0">
                <a:solidFill>
                  <a:srgbClr val="000099"/>
                </a:solidFill>
              </a:rPr>
              <a:t>E</a:t>
            </a:r>
            <a:endParaRPr lang="es-ES" sz="3600" b="1" i="1" baseline="-25000" dirty="0">
              <a:solidFill>
                <a:srgbClr val="000099"/>
              </a:solidFill>
            </a:endParaRPr>
          </a:p>
        </p:txBody>
      </p:sp>
      <p:pic>
        <p:nvPicPr>
          <p:cNvPr id="302084" name="Picture 4" descr="E:\Capítulos\ch21\figure-21-28.jpg"/>
          <p:cNvPicPr>
            <a:picLocks noChangeAspect="1" noChangeArrowheads="1"/>
          </p:cNvPicPr>
          <p:nvPr/>
        </p:nvPicPr>
        <p:blipFill>
          <a:blip r:embed="rId3" cstate="print"/>
          <a:srcRect/>
          <a:stretch>
            <a:fillRect/>
          </a:stretch>
        </p:blipFill>
        <p:spPr bwMode="auto">
          <a:xfrm>
            <a:off x="971600" y="1508208"/>
            <a:ext cx="7219528" cy="2928904"/>
          </a:xfrm>
          <a:prstGeom prst="rect">
            <a:avLst/>
          </a:prstGeom>
          <a:noFill/>
          <a:ln>
            <a:solidFill>
              <a:schemeClr val="accent1">
                <a:lumMod val="60000"/>
                <a:lumOff val="40000"/>
              </a:schemeClr>
            </a:solidFill>
          </a:ln>
        </p:spPr>
      </p:pic>
      <p:graphicFrame>
        <p:nvGraphicFramePr>
          <p:cNvPr id="303109" name="Object 5"/>
          <p:cNvGraphicFramePr>
            <a:graphicFrameLocks noChangeAspect="1"/>
          </p:cNvGraphicFramePr>
          <p:nvPr/>
        </p:nvGraphicFramePr>
        <p:xfrm>
          <a:off x="539552" y="5269830"/>
          <a:ext cx="2787650" cy="679450"/>
        </p:xfrm>
        <a:graphic>
          <a:graphicData uri="http://schemas.openxmlformats.org/presentationml/2006/ole">
            <mc:AlternateContent xmlns:mc="http://schemas.openxmlformats.org/markup-compatibility/2006">
              <mc:Choice xmlns:v="urn:schemas-microsoft-com:vml" Requires="v">
                <p:oleObj name="OpenOffice.org" r:id="rId4" imgW="921960" imgH="209880" progId="opendocument.MathDocument.1">
                  <p:embed/>
                </p:oleObj>
              </mc:Choice>
              <mc:Fallback>
                <p:oleObj name="OpenOffice.org" r:id="rId4" imgW="921960" imgH="209880" progId="opendocument.MathDocument.1">
                  <p:embed/>
                  <p:pic>
                    <p:nvPicPr>
                      <p:cNvPr id="30310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5269830"/>
                        <a:ext cx="2787650" cy="679450"/>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0" name="Text Box 1"/>
          <p:cNvSpPr txBox="1">
            <a:spLocks noChangeArrowheads="1"/>
          </p:cNvSpPr>
          <p:nvPr/>
        </p:nvSpPr>
        <p:spPr bwMode="auto">
          <a:xfrm>
            <a:off x="3851920" y="4581128"/>
            <a:ext cx="5040560" cy="2125839"/>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Energía potencial es </a:t>
            </a:r>
            <a:r>
              <a:rPr lang="es-ES" sz="2200" i="1" dirty="0">
                <a:solidFill>
                  <a:srgbClr val="000099"/>
                </a:solidFill>
              </a:rPr>
              <a:t>mínima</a:t>
            </a:r>
            <a:r>
              <a:rPr lang="es-ES" sz="2200" dirty="0">
                <a:solidFill>
                  <a:srgbClr val="000099"/>
                </a:solidFill>
              </a:rPr>
              <a:t> cuando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b="1" i="1" dirty="0">
                <a:solidFill>
                  <a:srgbClr val="000099"/>
                </a:solidFill>
              </a:rPr>
              <a:t>p </a:t>
            </a:r>
            <a:r>
              <a:rPr lang="es-ES" sz="2200" dirty="0">
                <a:solidFill>
                  <a:srgbClr val="000099"/>
                </a:solidFill>
              </a:rPr>
              <a:t>es </a:t>
            </a:r>
            <a:r>
              <a:rPr lang="es-ES" sz="2200" i="1" dirty="0">
                <a:solidFill>
                  <a:srgbClr val="FF0000"/>
                </a:solidFill>
              </a:rPr>
              <a:t>paralelo</a:t>
            </a:r>
            <a:r>
              <a:rPr lang="es-ES" sz="2200" dirty="0">
                <a:solidFill>
                  <a:srgbClr val="000099"/>
                </a:solidFill>
              </a:rPr>
              <a:t> a  </a:t>
            </a:r>
            <a:r>
              <a:rPr lang="es-ES" sz="2200" b="1" i="1" dirty="0">
                <a:solidFill>
                  <a:srgbClr val="000099"/>
                </a:solidFill>
              </a:rPr>
              <a:t>E</a:t>
            </a:r>
            <a:r>
              <a:rPr lang="es-ES" sz="2200" dirty="0">
                <a:solidFill>
                  <a:srgbClr val="000099"/>
                </a:solidFill>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Se ejercen fuerzas que tienden a orientar a </a:t>
            </a:r>
            <a:r>
              <a:rPr lang="es-ES" sz="2200" b="1" i="1" dirty="0">
                <a:solidFill>
                  <a:srgbClr val="000099"/>
                </a:solidFill>
              </a:rPr>
              <a:t>p </a:t>
            </a:r>
            <a:r>
              <a:rPr lang="es-ES" sz="2200" i="1" dirty="0">
                <a:solidFill>
                  <a:srgbClr val="FF0000"/>
                </a:solidFill>
              </a:rPr>
              <a:t>paralelamente</a:t>
            </a:r>
            <a:r>
              <a:rPr lang="es-ES" sz="2200" dirty="0">
                <a:solidFill>
                  <a:srgbClr val="000099"/>
                </a:solidFill>
              </a:rPr>
              <a:t> a  </a:t>
            </a:r>
            <a:r>
              <a:rPr lang="es-ES" sz="2200" b="1" i="1" dirty="0">
                <a:solidFill>
                  <a:srgbClr val="000099"/>
                </a:solidFill>
              </a:rPr>
              <a:t>E</a:t>
            </a:r>
            <a:r>
              <a:rPr lang="es-ES" sz="2200" dirty="0">
                <a:solidFill>
                  <a:srgbClr val="000099"/>
                </a:solidFill>
              </a:rPr>
              <a:t> : </a:t>
            </a:r>
            <a:r>
              <a:rPr lang="es-ES" sz="2200" i="1" dirty="0">
                <a:solidFill>
                  <a:srgbClr val="000099"/>
                </a:solidFill>
              </a:rPr>
              <a:t>momento de fuerzas</a:t>
            </a:r>
            <a:endParaRPr lang="es-ES" sz="2200" dirty="0">
              <a:solidFill>
                <a:srgbClr val="000099"/>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251520" y="116632"/>
            <a:ext cx="8711952" cy="1202510"/>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Momento de fuerzas </a:t>
            </a:r>
            <a:r>
              <a:rPr lang="es-ES" sz="3600" b="1" i="1" dirty="0">
                <a:solidFill>
                  <a:srgbClr val="000099"/>
                </a:solidFill>
                <a:sym typeface="Symbol"/>
              </a:rPr>
              <a:t>  </a:t>
            </a:r>
            <a:r>
              <a:rPr lang="es-ES" sz="3600" dirty="0">
                <a:solidFill>
                  <a:srgbClr val="000099"/>
                </a:solidFill>
                <a:sym typeface="Symbol"/>
              </a:rPr>
              <a:t>sobre </a:t>
            </a:r>
            <a:r>
              <a:rPr lang="es-ES" sz="3600" dirty="0">
                <a:solidFill>
                  <a:srgbClr val="000099"/>
                </a:solidFill>
              </a:rPr>
              <a:t>un dipolo </a:t>
            </a:r>
            <a:r>
              <a:rPr lang="es-ES" sz="3600" b="1" i="1" dirty="0">
                <a:solidFill>
                  <a:srgbClr val="000099"/>
                </a:solidFill>
              </a:rPr>
              <a:t>p</a:t>
            </a:r>
            <a:r>
              <a:rPr lang="es-ES" sz="3600" dirty="0">
                <a:solidFill>
                  <a:srgbClr val="000099"/>
                </a:solidFill>
              </a:rPr>
              <a:t> </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en un campo </a:t>
            </a:r>
            <a:r>
              <a:rPr lang="es-ES" sz="3600" i="1" dirty="0">
                <a:solidFill>
                  <a:srgbClr val="000099"/>
                </a:solidFill>
              </a:rPr>
              <a:t>externo</a:t>
            </a:r>
            <a:r>
              <a:rPr lang="es-ES" sz="3600" dirty="0">
                <a:solidFill>
                  <a:srgbClr val="000099"/>
                </a:solidFill>
              </a:rPr>
              <a:t> </a:t>
            </a:r>
            <a:r>
              <a:rPr lang="es-ES" sz="3600" b="1" i="1" dirty="0">
                <a:solidFill>
                  <a:srgbClr val="000099"/>
                </a:solidFill>
              </a:rPr>
              <a:t>E</a:t>
            </a:r>
            <a:endParaRPr lang="es-ES" sz="3600" b="1" i="1" baseline="-25000" dirty="0">
              <a:solidFill>
                <a:srgbClr val="000099"/>
              </a:solidFill>
            </a:endParaRPr>
          </a:p>
        </p:txBody>
      </p:sp>
      <p:pic>
        <p:nvPicPr>
          <p:cNvPr id="302084" name="Picture 4" descr="E:\Capítulos\ch21\figure-21-28.jpg"/>
          <p:cNvPicPr>
            <a:picLocks noChangeAspect="1" noChangeArrowheads="1"/>
          </p:cNvPicPr>
          <p:nvPr/>
        </p:nvPicPr>
        <p:blipFill>
          <a:blip r:embed="rId3" cstate="print"/>
          <a:srcRect/>
          <a:stretch>
            <a:fillRect/>
          </a:stretch>
        </p:blipFill>
        <p:spPr bwMode="auto">
          <a:xfrm>
            <a:off x="971600" y="1484784"/>
            <a:ext cx="7219528" cy="2928904"/>
          </a:xfrm>
          <a:prstGeom prst="rect">
            <a:avLst/>
          </a:prstGeom>
          <a:noFill/>
          <a:ln>
            <a:solidFill>
              <a:schemeClr val="accent1">
                <a:lumMod val="60000"/>
                <a:lumOff val="40000"/>
              </a:schemeClr>
            </a:solidFill>
          </a:ln>
        </p:spPr>
      </p:pic>
      <p:graphicFrame>
        <p:nvGraphicFramePr>
          <p:cNvPr id="303109" name="Object 5"/>
          <p:cNvGraphicFramePr>
            <a:graphicFrameLocks noChangeAspect="1"/>
          </p:cNvGraphicFramePr>
          <p:nvPr/>
        </p:nvGraphicFramePr>
        <p:xfrm>
          <a:off x="82550" y="4533106"/>
          <a:ext cx="8877300" cy="1200150"/>
        </p:xfrm>
        <a:graphic>
          <a:graphicData uri="http://schemas.openxmlformats.org/presentationml/2006/ole">
            <mc:AlternateContent xmlns:mc="http://schemas.openxmlformats.org/markup-compatibility/2006">
              <mc:Choice xmlns:v="urn:schemas-microsoft-com:vml" Requires="v">
                <p:oleObj name="OpenOffice.org" r:id="rId4" imgW="3961440" imgH="384840" progId="opendocument.MathDocument.1">
                  <p:embed/>
                </p:oleObj>
              </mc:Choice>
              <mc:Fallback>
                <p:oleObj name="OpenOffice.org" r:id="rId4" imgW="3961440" imgH="384840" progId="opendocument.MathDocument.1">
                  <p:embed/>
                  <p:pic>
                    <p:nvPicPr>
                      <p:cNvPr id="30310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 y="4533106"/>
                        <a:ext cx="8877300" cy="1200150"/>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graphicFrame>
        <p:nvGraphicFramePr>
          <p:cNvPr id="304131" name="Object 3"/>
          <p:cNvGraphicFramePr>
            <a:graphicFrameLocks noChangeAspect="1"/>
          </p:cNvGraphicFramePr>
          <p:nvPr/>
        </p:nvGraphicFramePr>
        <p:xfrm>
          <a:off x="895128" y="5949280"/>
          <a:ext cx="2812776" cy="648072"/>
        </p:xfrm>
        <a:graphic>
          <a:graphicData uri="http://schemas.openxmlformats.org/presentationml/2006/ole">
            <mc:AlternateContent xmlns:mc="http://schemas.openxmlformats.org/markup-compatibility/2006">
              <mc:Choice xmlns:v="urn:schemas-microsoft-com:vml" Requires="v">
                <p:oleObj name="OpenOffice.org" r:id="rId6" imgW="895320" imgH="209880" progId="opendocument.MathDocument.1">
                  <p:embed/>
                </p:oleObj>
              </mc:Choice>
              <mc:Fallback>
                <p:oleObj name="OpenOffice.org" r:id="rId6" imgW="895320" imgH="209880" progId="opendocument.MathDocument.1">
                  <p:embed/>
                  <p:pic>
                    <p:nvPicPr>
                      <p:cNvPr id="30413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128" y="5949280"/>
                        <a:ext cx="2812776" cy="648072"/>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7" name="6 Rectángulo"/>
          <p:cNvSpPr/>
          <p:nvPr/>
        </p:nvSpPr>
        <p:spPr>
          <a:xfrm>
            <a:off x="179512" y="6021288"/>
            <a:ext cx="590226" cy="584775"/>
          </a:xfrm>
          <a:prstGeom prst="rect">
            <a:avLst/>
          </a:prstGeom>
        </p:spPr>
        <p:txBody>
          <a:bodyPr wrap="none">
            <a:spAutoFit/>
          </a:bodyPr>
          <a:lstStyle/>
          <a:p>
            <a:r>
              <a:rPr lang="es-ES" sz="3200" dirty="0">
                <a:solidFill>
                  <a:srgbClr val="000099"/>
                </a:solidFill>
                <a:sym typeface="Symbol"/>
              </a:rPr>
              <a:t></a:t>
            </a:r>
            <a:endParaRPr lang="en-US" sz="3200" dirty="0"/>
          </a:p>
        </p:txBody>
      </p:sp>
      <p:sp>
        <p:nvSpPr>
          <p:cNvPr id="8" name="Text Box 1"/>
          <p:cNvSpPr txBox="1">
            <a:spLocks noChangeArrowheads="1"/>
          </p:cNvSpPr>
          <p:nvPr/>
        </p:nvSpPr>
        <p:spPr bwMode="auto">
          <a:xfrm>
            <a:off x="4427984" y="5825729"/>
            <a:ext cx="4320480" cy="771623"/>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El momento de fuerzas </a:t>
            </a:r>
            <a:r>
              <a:rPr lang="es-ES" sz="2200" b="1" dirty="0">
                <a:solidFill>
                  <a:srgbClr val="000099"/>
                </a:solidFill>
                <a:sym typeface="Symbol"/>
              </a:rPr>
              <a:t></a:t>
            </a:r>
            <a:r>
              <a:rPr lang="es-ES" sz="2200" dirty="0">
                <a:solidFill>
                  <a:srgbClr val="000099"/>
                </a:solidFill>
                <a:sym typeface="Symbol"/>
              </a:rPr>
              <a:t> </a:t>
            </a:r>
            <a:r>
              <a:rPr lang="es-ES" sz="2200" dirty="0">
                <a:solidFill>
                  <a:srgbClr val="000099"/>
                </a:solidFill>
              </a:rPr>
              <a:t>tiende a orientar a </a:t>
            </a:r>
            <a:r>
              <a:rPr lang="es-ES" sz="2200" b="1" i="1" dirty="0">
                <a:solidFill>
                  <a:srgbClr val="000099"/>
                </a:solidFill>
              </a:rPr>
              <a:t>p </a:t>
            </a:r>
            <a:r>
              <a:rPr lang="es-ES" sz="2200" i="1" dirty="0">
                <a:solidFill>
                  <a:srgbClr val="FF0000"/>
                </a:solidFill>
              </a:rPr>
              <a:t>paralelamente</a:t>
            </a:r>
            <a:r>
              <a:rPr lang="es-ES" sz="2200" dirty="0">
                <a:solidFill>
                  <a:srgbClr val="000099"/>
                </a:solidFill>
              </a:rPr>
              <a:t> a </a:t>
            </a:r>
            <a:r>
              <a:rPr lang="es-ES" sz="2200" b="1" i="1" dirty="0">
                <a:solidFill>
                  <a:srgbClr val="000099"/>
                </a:solidFill>
              </a:rPr>
              <a:t>E</a:t>
            </a:r>
            <a:endParaRPr lang="es-ES" sz="2200" dirty="0">
              <a:solidFill>
                <a:srgbClr val="000099"/>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54920F-033F-4701-B8CF-8E17CA74C288}"/>
              </a:ext>
            </a:extLst>
          </p:cNvPr>
          <p:cNvPicPr>
            <a:picLocks noChangeAspect="1"/>
          </p:cNvPicPr>
          <p:nvPr/>
        </p:nvPicPr>
        <p:blipFill>
          <a:blip r:embed="rId2"/>
          <a:stretch>
            <a:fillRect/>
          </a:stretch>
        </p:blipFill>
        <p:spPr>
          <a:xfrm>
            <a:off x="149573" y="188640"/>
            <a:ext cx="8844854" cy="3926930"/>
          </a:xfrm>
          <a:prstGeom prst="rect">
            <a:avLst/>
          </a:prstGeom>
        </p:spPr>
      </p:pic>
      <p:sp>
        <p:nvSpPr>
          <p:cNvPr id="4" name="Text Box 1">
            <a:extLst>
              <a:ext uri="{FF2B5EF4-FFF2-40B4-BE49-F238E27FC236}">
                <a16:creationId xmlns:a16="http://schemas.microsoft.com/office/drawing/2014/main" id="{17ABE3B5-A61D-46B7-A155-F01D6D0853D3}"/>
              </a:ext>
            </a:extLst>
          </p:cNvPr>
          <p:cNvSpPr txBox="1">
            <a:spLocks noChangeArrowheads="1"/>
          </p:cNvSpPr>
          <p:nvPr/>
        </p:nvSpPr>
        <p:spPr bwMode="auto">
          <a:xfrm>
            <a:off x="323528" y="116632"/>
            <a:ext cx="1584176" cy="433068"/>
          </a:xfrm>
          <a:prstGeom prst="rect">
            <a:avLst/>
          </a:prstGeom>
          <a:solidFill>
            <a:srgbClr val="CCFFFF"/>
          </a:solidFill>
          <a:ln w="9525">
            <a:solidFill>
              <a:srgbClr val="CCFFFF"/>
            </a:solid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dirty="0">
                <a:solidFill>
                  <a:schemeClr val="tx1"/>
                </a:solidFill>
              </a:rPr>
              <a:t>Problema 2:</a:t>
            </a:r>
            <a:r>
              <a:rPr lang="es-ES" sz="2200" dirty="0">
                <a:solidFill>
                  <a:srgbClr val="000099"/>
                </a:solidFill>
              </a:rPr>
              <a:t> </a:t>
            </a:r>
          </a:p>
        </p:txBody>
      </p:sp>
      <p:sp>
        <p:nvSpPr>
          <p:cNvPr id="6" name="CuadroTexto 5">
            <a:extLst>
              <a:ext uri="{FF2B5EF4-FFF2-40B4-BE49-F238E27FC236}">
                <a16:creationId xmlns:a16="http://schemas.microsoft.com/office/drawing/2014/main" id="{20F7D350-27CE-4E1D-86A1-14CAC477C3CB}"/>
              </a:ext>
            </a:extLst>
          </p:cNvPr>
          <p:cNvSpPr txBox="1"/>
          <p:nvPr/>
        </p:nvSpPr>
        <p:spPr>
          <a:xfrm>
            <a:off x="1259632" y="5157193"/>
            <a:ext cx="5472608" cy="646331"/>
          </a:xfrm>
          <a:prstGeom prst="rect">
            <a:avLst/>
          </a:prstGeom>
          <a:noFill/>
        </p:spPr>
        <p:txBody>
          <a:bodyPr wrap="square">
            <a:spAutoFit/>
          </a:bodyPr>
          <a:lstStyle/>
          <a:p>
            <a:r>
              <a:rPr lang="es-ES" dirty="0">
                <a:solidFill>
                  <a:schemeClr val="tx1"/>
                </a:solidFill>
              </a:rPr>
              <a:t>Respuesta: https://www.youtube.com/watch?v=jndzYmj1Mrc</a:t>
            </a:r>
          </a:p>
        </p:txBody>
      </p:sp>
    </p:spTree>
    <p:extLst>
      <p:ext uri="{BB962C8B-B14F-4D97-AF65-F5344CB8AC3E}">
        <p14:creationId xmlns:p14="http://schemas.microsoft.com/office/powerpoint/2010/main" val="127907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75556" y="2199464"/>
            <a:ext cx="7992888" cy="2459071"/>
          </a:xfrm>
          <a:prstGeom prst="rect">
            <a:avLst/>
          </a:prstGeom>
          <a:solidFill>
            <a:srgbClr val="FFFF99"/>
          </a:solidFill>
        </p:spPr>
        <p:txBody>
          <a:bodyPr wrap="square">
            <a:spAutoFit/>
          </a:bodyPr>
          <a:lstStyle/>
          <a:p>
            <a:pPr>
              <a:lnSpc>
                <a:spcPct val="200000"/>
              </a:lnSpc>
            </a:pPr>
            <a:r>
              <a:rPr lang="es-ES" sz="2000" b="1" dirty="0">
                <a:solidFill>
                  <a:schemeClr val="accent2">
                    <a:lumMod val="75000"/>
                  </a:schemeClr>
                </a:solidFill>
                <a:latin typeface="Arial" panose="020B0604020202020204" pitchFamily="34" charset="0"/>
              </a:rPr>
              <a:t>2b. CAMPO ELECTROSTÁTICO EN EL VACÍO</a:t>
            </a:r>
          </a:p>
          <a:p>
            <a:pPr lvl="1">
              <a:lnSpc>
                <a:spcPct val="200000"/>
              </a:lnSpc>
            </a:pPr>
            <a:r>
              <a:rPr lang="es-ES" sz="2000" dirty="0">
                <a:solidFill>
                  <a:schemeClr val="tx1"/>
                </a:solidFill>
                <a:latin typeface="Arial" panose="020B0604020202020204" pitchFamily="34" charset="0"/>
              </a:rPr>
              <a:t>2.6. Dipolo eléctrico.</a:t>
            </a:r>
          </a:p>
          <a:p>
            <a:pPr lvl="1">
              <a:lnSpc>
                <a:spcPct val="200000"/>
              </a:lnSpc>
            </a:pPr>
            <a:r>
              <a:rPr lang="es-ES" sz="2000" dirty="0">
                <a:solidFill>
                  <a:schemeClr val="tx1"/>
                </a:solidFill>
                <a:latin typeface="Arial" panose="020B0604020202020204" pitchFamily="34" charset="0"/>
              </a:rPr>
              <a:t>2.7. Distribuciones continuas de carga.</a:t>
            </a:r>
          </a:p>
          <a:p>
            <a:pPr lvl="1">
              <a:lnSpc>
                <a:spcPct val="200000"/>
              </a:lnSpc>
            </a:pPr>
            <a:r>
              <a:rPr lang="es-ES" sz="2000" dirty="0">
                <a:solidFill>
                  <a:schemeClr val="tx1"/>
                </a:solidFill>
                <a:latin typeface="Arial" panose="020B0604020202020204" pitchFamily="34" charset="0"/>
              </a:rPr>
              <a:t>2.8. Flujo del campo electrostático y Ley de Gauss</a:t>
            </a:r>
            <a:endParaRPr lang="es-ES" sz="2000" dirty="0">
              <a:solidFill>
                <a:schemeClr val="tx1"/>
              </a:solidFill>
            </a:endParaRPr>
          </a:p>
        </p:txBody>
      </p:sp>
      <p:sp>
        <p:nvSpPr>
          <p:cNvPr id="6" name="CuadroTexto 5"/>
          <p:cNvSpPr txBox="1"/>
          <p:nvPr/>
        </p:nvSpPr>
        <p:spPr>
          <a:xfrm>
            <a:off x="0" y="0"/>
            <a:ext cx="1825693" cy="76944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s-ES" sz="4400" dirty="0"/>
              <a:t>Tema 2</a:t>
            </a:r>
          </a:p>
        </p:txBody>
      </p:sp>
      <p:sp>
        <p:nvSpPr>
          <p:cNvPr id="7" name="CuadroTexto 6"/>
          <p:cNvSpPr txBox="1"/>
          <p:nvPr/>
        </p:nvSpPr>
        <p:spPr>
          <a:xfrm>
            <a:off x="3131840" y="1294214"/>
            <a:ext cx="2124556" cy="400110"/>
          </a:xfrm>
          <a:prstGeom prst="rect">
            <a:avLst/>
          </a:prstGeom>
          <a:noFill/>
        </p:spPr>
        <p:txBody>
          <a:bodyPr wrap="none" rtlCol="0">
            <a:spAutoFit/>
          </a:bodyPr>
          <a:lstStyle/>
          <a:p>
            <a:r>
              <a:rPr lang="es-ES" sz="2000" b="1" dirty="0">
                <a:solidFill>
                  <a:schemeClr val="tx1"/>
                </a:solidFill>
              </a:rPr>
              <a:t>GUÍA DOCENTE</a:t>
            </a:r>
          </a:p>
        </p:txBody>
      </p:sp>
    </p:spTree>
    <p:extLst>
      <p:ext uri="{BB962C8B-B14F-4D97-AF65-F5344CB8AC3E}">
        <p14:creationId xmlns:p14="http://schemas.microsoft.com/office/powerpoint/2010/main" val="3818230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99F8C-7411-4EF0-912E-0E100760D74C}"/>
              </a:ext>
            </a:extLst>
          </p:cNvPr>
          <p:cNvSpPr>
            <a:spLocks noGrp="1"/>
          </p:cNvSpPr>
          <p:nvPr>
            <p:ph type="ctrTitle"/>
          </p:nvPr>
        </p:nvSpPr>
        <p:spPr/>
        <p:txBody>
          <a:bodyPr/>
          <a:lstStyle/>
          <a:p>
            <a:endParaRPr lang="es-ES"/>
          </a:p>
        </p:txBody>
      </p:sp>
      <p:pic>
        <p:nvPicPr>
          <p:cNvPr id="5" name="Imagen 4">
            <a:extLst>
              <a:ext uri="{FF2B5EF4-FFF2-40B4-BE49-F238E27FC236}">
                <a16:creationId xmlns:a16="http://schemas.microsoft.com/office/drawing/2014/main" id="{A99CAF41-1ABA-428C-86FC-E9BBEF013B61}"/>
              </a:ext>
            </a:extLst>
          </p:cNvPr>
          <p:cNvPicPr>
            <a:picLocks noChangeAspect="1"/>
          </p:cNvPicPr>
          <p:nvPr/>
        </p:nvPicPr>
        <p:blipFill>
          <a:blip r:embed="rId2"/>
          <a:stretch>
            <a:fillRect/>
          </a:stretch>
        </p:blipFill>
        <p:spPr>
          <a:xfrm>
            <a:off x="247650" y="771525"/>
            <a:ext cx="8648700" cy="2971800"/>
          </a:xfrm>
          <a:prstGeom prst="rect">
            <a:avLst/>
          </a:prstGeom>
        </p:spPr>
      </p:pic>
      <p:sp>
        <p:nvSpPr>
          <p:cNvPr id="7" name="Text Box 1">
            <a:extLst>
              <a:ext uri="{FF2B5EF4-FFF2-40B4-BE49-F238E27FC236}">
                <a16:creationId xmlns:a16="http://schemas.microsoft.com/office/drawing/2014/main" id="{E7C1147F-7A04-43B5-8E13-94C7F3E42F89}"/>
              </a:ext>
            </a:extLst>
          </p:cNvPr>
          <p:cNvSpPr txBox="1">
            <a:spLocks noChangeArrowheads="1"/>
          </p:cNvSpPr>
          <p:nvPr/>
        </p:nvSpPr>
        <p:spPr bwMode="auto">
          <a:xfrm>
            <a:off x="323528" y="116633"/>
            <a:ext cx="3024336" cy="433068"/>
          </a:xfrm>
          <a:prstGeom prst="rect">
            <a:avLst/>
          </a:prstGeom>
          <a:solidFill>
            <a:srgbClr val="CCFFFF"/>
          </a:solidFill>
          <a:ln w="9525">
            <a:solidFill>
              <a:srgbClr val="CCFFFF"/>
            </a:solid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dirty="0">
                <a:solidFill>
                  <a:schemeClr val="tx1"/>
                </a:solidFill>
              </a:rPr>
              <a:t>Problema 2 , continuación:</a:t>
            </a:r>
            <a:r>
              <a:rPr lang="es-ES" sz="2200" dirty="0">
                <a:solidFill>
                  <a:srgbClr val="000099"/>
                </a:solidFill>
              </a:rPr>
              <a:t> </a:t>
            </a:r>
          </a:p>
        </p:txBody>
      </p:sp>
      <p:sp>
        <p:nvSpPr>
          <p:cNvPr id="9" name="CuadroTexto 8">
            <a:extLst>
              <a:ext uri="{FF2B5EF4-FFF2-40B4-BE49-F238E27FC236}">
                <a16:creationId xmlns:a16="http://schemas.microsoft.com/office/drawing/2014/main" id="{BC485F7C-1523-4CBE-B465-33902C89B994}"/>
              </a:ext>
            </a:extLst>
          </p:cNvPr>
          <p:cNvSpPr txBox="1"/>
          <p:nvPr/>
        </p:nvSpPr>
        <p:spPr>
          <a:xfrm>
            <a:off x="1259632" y="5157193"/>
            <a:ext cx="5472608" cy="646331"/>
          </a:xfrm>
          <a:prstGeom prst="rect">
            <a:avLst/>
          </a:prstGeom>
          <a:noFill/>
        </p:spPr>
        <p:txBody>
          <a:bodyPr wrap="square">
            <a:spAutoFit/>
          </a:bodyPr>
          <a:lstStyle/>
          <a:p>
            <a:r>
              <a:rPr lang="es-ES" dirty="0">
                <a:solidFill>
                  <a:schemeClr val="tx1"/>
                </a:solidFill>
              </a:rPr>
              <a:t>Respuesta: https://www.youtube.com/watch?v=jndzYmj1Mrc</a:t>
            </a:r>
          </a:p>
        </p:txBody>
      </p:sp>
    </p:spTree>
    <p:extLst>
      <p:ext uri="{BB962C8B-B14F-4D97-AF65-F5344CB8AC3E}">
        <p14:creationId xmlns:p14="http://schemas.microsoft.com/office/powerpoint/2010/main" val="136502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323528" y="1772816"/>
            <a:ext cx="4644008" cy="4495719"/>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Energía en campo externo</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sym typeface="Symbo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 </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 Momento de fuerzas en campo externo</a:t>
            </a:r>
            <a:endParaRPr lang="es-ES" sz="2200" b="1" i="1" baseline="30000" dirty="0">
              <a:solidFill>
                <a:srgbClr val="FF0000"/>
              </a:solidFill>
              <a:sym typeface="Symbo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sym typeface="Symbo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sym typeface="Symbo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sym typeface="Symbo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sym typeface="Symbo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sym typeface="Symbo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sym typeface="Symbo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 Si el campo es </a:t>
            </a:r>
            <a:r>
              <a:rPr lang="es-ES" sz="2200" i="1" dirty="0" err="1">
                <a:solidFill>
                  <a:srgbClr val="000099"/>
                </a:solidFill>
                <a:sym typeface="Symbol"/>
              </a:rPr>
              <a:t>inhomogéneo</a:t>
            </a:r>
            <a:r>
              <a:rPr lang="es-ES" sz="2200" dirty="0">
                <a:solidFill>
                  <a:srgbClr val="000099"/>
                </a:solidFill>
                <a:sym typeface="Symbol"/>
              </a:rPr>
              <a:t>, hay una fuerza </a:t>
            </a:r>
            <a:r>
              <a:rPr lang="es-ES" sz="2200" b="1" i="1" dirty="0">
                <a:solidFill>
                  <a:srgbClr val="000099"/>
                </a:solidFill>
                <a:sym typeface="Symbol"/>
              </a:rPr>
              <a:t>F</a:t>
            </a:r>
            <a:r>
              <a:rPr lang="es-ES" sz="2200" dirty="0">
                <a:solidFill>
                  <a:srgbClr val="000099"/>
                </a:solidFill>
                <a:sym typeface="Symbol"/>
              </a:rPr>
              <a:t> neta sobre el dipolo </a:t>
            </a:r>
            <a:endParaRPr lang="es-ES" sz="2200" dirty="0">
              <a:solidFill>
                <a:srgbClr val="000099"/>
              </a:solidFill>
            </a:endParaRPr>
          </a:p>
        </p:txBody>
      </p:sp>
      <p:graphicFrame>
        <p:nvGraphicFramePr>
          <p:cNvPr id="310274" name="Object 2"/>
          <p:cNvGraphicFramePr>
            <a:graphicFrameLocks noChangeAspect="1"/>
          </p:cNvGraphicFramePr>
          <p:nvPr/>
        </p:nvGraphicFramePr>
        <p:xfrm>
          <a:off x="4736678" y="1628800"/>
          <a:ext cx="2787650" cy="679450"/>
        </p:xfrm>
        <a:graphic>
          <a:graphicData uri="http://schemas.openxmlformats.org/presentationml/2006/ole">
            <mc:AlternateContent xmlns:mc="http://schemas.openxmlformats.org/markup-compatibility/2006">
              <mc:Choice xmlns:v="urn:schemas-microsoft-com:vml" Requires="v">
                <p:oleObj name="OpenOffice.org" r:id="rId3" imgW="921960" imgH="209880" progId="opendocument.MathDocument.1">
                  <p:embed/>
                </p:oleObj>
              </mc:Choice>
              <mc:Fallback>
                <p:oleObj name="OpenOffice.org" r:id="rId3" imgW="921960" imgH="209880" progId="opendocument.MathDocument.1">
                  <p:embed/>
                  <p:pic>
                    <p:nvPicPr>
                      <p:cNvPr id="3102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678" y="1628800"/>
                        <a:ext cx="2787650" cy="679450"/>
                      </a:xfrm>
                      <a:prstGeom prst="rect">
                        <a:avLst/>
                      </a:prstGeom>
                      <a:solidFill>
                        <a:srgbClr val="FFFF99"/>
                      </a:solidFill>
                      <a:ln w="25400">
                        <a:solidFill>
                          <a:schemeClr val="tx1"/>
                        </a:solidFill>
                        <a:miter lim="800000"/>
                        <a:headEnd/>
                        <a:tailEnd/>
                      </a:ln>
                    </p:spPr>
                  </p:pic>
                </p:oleObj>
              </mc:Fallback>
            </mc:AlternateContent>
          </a:graphicData>
        </a:graphic>
      </p:graphicFrame>
      <p:graphicFrame>
        <p:nvGraphicFramePr>
          <p:cNvPr id="310275" name="Object 3"/>
          <p:cNvGraphicFramePr>
            <a:graphicFrameLocks noChangeAspect="1"/>
          </p:cNvGraphicFramePr>
          <p:nvPr/>
        </p:nvGraphicFramePr>
        <p:xfrm>
          <a:off x="4788024" y="2853308"/>
          <a:ext cx="2813050" cy="647700"/>
        </p:xfrm>
        <a:graphic>
          <a:graphicData uri="http://schemas.openxmlformats.org/presentationml/2006/ole">
            <mc:AlternateContent xmlns:mc="http://schemas.openxmlformats.org/markup-compatibility/2006">
              <mc:Choice xmlns:v="urn:schemas-microsoft-com:vml" Requires="v">
                <p:oleObj name="OpenOffice.org" r:id="rId5" imgW="895320" imgH="209880" progId="opendocument.MathDocument.1">
                  <p:embed/>
                </p:oleObj>
              </mc:Choice>
              <mc:Fallback>
                <p:oleObj name="OpenOffice.org" r:id="rId5" imgW="895320" imgH="209880" progId="opendocument.MathDocument.1">
                  <p:embed/>
                  <p:pic>
                    <p:nvPicPr>
                      <p:cNvPr id="31027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2853308"/>
                        <a:ext cx="2813050" cy="647700"/>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0" name="9 Rectángulo"/>
          <p:cNvSpPr/>
          <p:nvPr/>
        </p:nvSpPr>
        <p:spPr>
          <a:xfrm>
            <a:off x="755576" y="4006225"/>
            <a:ext cx="6660232" cy="430887"/>
          </a:xfrm>
          <a:prstGeom prst="rect">
            <a:avLst/>
          </a:prstGeom>
        </p:spPr>
        <p:txBody>
          <a:bodyPr wrap="square">
            <a:spAutoFit/>
          </a:bodyPr>
          <a:lstStyle/>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 Dipolo tiende a orientarse</a:t>
            </a:r>
            <a:r>
              <a:rPr lang="es-ES" sz="2200" i="1" dirty="0">
                <a:solidFill>
                  <a:srgbClr val="FF0000"/>
                </a:solidFill>
                <a:sym typeface="Symbol"/>
              </a:rPr>
              <a:t> paralelo a </a:t>
            </a:r>
            <a:r>
              <a:rPr lang="es-ES" sz="2200" b="1" i="1" dirty="0" err="1">
                <a:solidFill>
                  <a:srgbClr val="FF0000"/>
                </a:solidFill>
                <a:sym typeface="Symbol"/>
              </a:rPr>
              <a:t>E</a:t>
            </a:r>
            <a:r>
              <a:rPr lang="es-ES" sz="2200" b="1" i="1" baseline="30000" dirty="0" err="1">
                <a:solidFill>
                  <a:srgbClr val="FF0000"/>
                </a:solidFill>
                <a:sym typeface="Symbol"/>
              </a:rPr>
              <a:t>ext</a:t>
            </a:r>
            <a:endParaRPr lang="es-ES" sz="2200" b="1" i="1" baseline="30000" dirty="0">
              <a:solidFill>
                <a:srgbClr val="FF0000"/>
              </a:solidFill>
              <a:sym typeface="Symbol"/>
            </a:endParaRPr>
          </a:p>
        </p:txBody>
      </p:sp>
      <p:pic>
        <p:nvPicPr>
          <p:cNvPr id="11" name="Picture 8" descr="http://skullsinthestars.files.wordpress.com/2011/05/water_bend_diagram.jpg?w=640"/>
          <p:cNvPicPr>
            <a:picLocks noChangeAspect="1" noChangeArrowheads="1"/>
          </p:cNvPicPr>
          <p:nvPr/>
        </p:nvPicPr>
        <p:blipFill>
          <a:blip r:embed="rId7" cstate="print"/>
          <a:srcRect/>
          <a:stretch>
            <a:fillRect/>
          </a:stretch>
        </p:blipFill>
        <p:spPr bwMode="auto">
          <a:xfrm>
            <a:off x="5436095" y="4869160"/>
            <a:ext cx="1806429" cy="1800200"/>
          </a:xfrm>
          <a:prstGeom prst="rect">
            <a:avLst/>
          </a:prstGeom>
          <a:noFill/>
          <a:ln>
            <a:solidFill>
              <a:schemeClr val="accent1">
                <a:lumMod val="60000"/>
                <a:lumOff val="40000"/>
              </a:schemeClr>
            </a:solidFill>
          </a:ln>
        </p:spPr>
      </p:pic>
      <p:sp>
        <p:nvSpPr>
          <p:cNvPr id="13" name="Text Box 1"/>
          <p:cNvSpPr txBox="1">
            <a:spLocks noChangeArrowheads="1"/>
          </p:cNvSpPr>
          <p:nvPr/>
        </p:nvSpPr>
        <p:spPr bwMode="auto">
          <a:xfrm>
            <a:off x="179512" y="116192"/>
            <a:ext cx="8784976" cy="1202510"/>
          </a:xfrm>
          <a:prstGeom prst="rect">
            <a:avLst/>
          </a:prstGeom>
          <a:solidFill>
            <a:srgbClr val="00B050"/>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FFFF66"/>
                </a:solidFill>
              </a:rPr>
              <a:t>Dipolo </a:t>
            </a:r>
            <a:r>
              <a:rPr lang="es-ES" sz="3600" b="1" i="1" dirty="0">
                <a:solidFill>
                  <a:srgbClr val="FFFF66"/>
                </a:solidFill>
              </a:rPr>
              <a:t>p</a:t>
            </a:r>
            <a:r>
              <a:rPr lang="es-ES" sz="3600" dirty="0">
                <a:solidFill>
                  <a:srgbClr val="FFFF66"/>
                </a:solidFill>
              </a:rPr>
              <a:t> en un </a:t>
            </a:r>
            <a:r>
              <a:rPr lang="es-ES" sz="3600" i="1" dirty="0">
                <a:solidFill>
                  <a:srgbClr val="FFFF66"/>
                </a:solidFill>
              </a:rPr>
              <a:t>campo externo </a:t>
            </a:r>
            <a:r>
              <a:rPr lang="es-ES" sz="3600" b="1" i="1" dirty="0">
                <a:solidFill>
                  <a:srgbClr val="FFFF66"/>
                </a:solidFill>
              </a:rPr>
              <a:t>E</a:t>
            </a:r>
            <a:r>
              <a:rPr lang="es-ES" sz="3600" dirty="0">
                <a:solidFill>
                  <a:srgbClr val="FFFF66"/>
                </a:solidFill>
              </a:rPr>
              <a:t> Resumen</a:t>
            </a:r>
            <a:endParaRPr lang="es-ES" sz="3600" b="1" i="1" dirty="0">
              <a:solidFill>
                <a:srgbClr val="FFFF66"/>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107504" y="2132856"/>
            <a:ext cx="8928992" cy="1323439"/>
          </a:xfrm>
          <a:prstGeom prst="rect">
            <a:avLst/>
          </a:prstGeom>
          <a:solidFill>
            <a:srgbClr val="FFCC66"/>
          </a:solidFill>
        </p:spPr>
        <p:txBody>
          <a:bodyPr wrap="square" rtlCol="0">
            <a:spAutoFit/>
          </a:bodyPr>
          <a:lstStyle/>
          <a:p>
            <a:pPr algn="ctr"/>
            <a:r>
              <a:rPr lang="en-US" sz="4000" dirty="0">
                <a:solidFill>
                  <a:schemeClr val="tx1"/>
                </a:solidFill>
              </a:rPr>
              <a:t>2.7- </a:t>
            </a:r>
            <a:r>
              <a:rPr lang="en-US" sz="4000" dirty="0" err="1">
                <a:solidFill>
                  <a:schemeClr val="tx1"/>
                </a:solidFill>
              </a:rPr>
              <a:t>Distribuciones</a:t>
            </a:r>
            <a:r>
              <a:rPr lang="en-US" sz="4000" dirty="0">
                <a:solidFill>
                  <a:schemeClr val="tx1"/>
                </a:solidFill>
              </a:rPr>
              <a:t> </a:t>
            </a:r>
            <a:r>
              <a:rPr lang="en-US" sz="4000" dirty="0" err="1">
                <a:solidFill>
                  <a:schemeClr val="tx1"/>
                </a:solidFill>
              </a:rPr>
              <a:t>continuas</a:t>
            </a:r>
            <a:r>
              <a:rPr lang="en-US" sz="4000" dirty="0">
                <a:solidFill>
                  <a:schemeClr val="tx1"/>
                </a:solidFill>
              </a:rPr>
              <a:t> de carga</a:t>
            </a:r>
          </a:p>
          <a:p>
            <a:pPr algn="ctr"/>
            <a:r>
              <a:rPr lang="en-US" sz="4000" dirty="0">
                <a:solidFill>
                  <a:schemeClr val="tx1"/>
                </a:solidFill>
              </a:rPr>
              <a:t>(E y V </a:t>
            </a:r>
            <a:r>
              <a:rPr lang="en-US" sz="4000" dirty="0" err="1">
                <a:solidFill>
                  <a:schemeClr val="tx1"/>
                </a:solidFill>
              </a:rPr>
              <a:t>creados</a:t>
            </a:r>
            <a:r>
              <a:rPr lang="en-US" sz="4000" dirty="0">
                <a:solidFill>
                  <a:schemeClr val="tx1"/>
                </a:solidFill>
              </a:rPr>
              <a:t> </a:t>
            </a:r>
            <a:r>
              <a:rPr lang="en-US" sz="4000" dirty="0" err="1">
                <a:solidFill>
                  <a:schemeClr val="tx1"/>
                </a:solidFill>
              </a:rPr>
              <a:t>en</a:t>
            </a:r>
            <a:r>
              <a:rPr lang="en-US" sz="4000" dirty="0">
                <a:solidFill>
                  <a:schemeClr val="tx1"/>
                </a:solidFill>
              </a:rPr>
              <a:t> un punto P)</a:t>
            </a:r>
          </a:p>
        </p:txBody>
      </p:sp>
    </p:spTree>
    <p:extLst>
      <p:ext uri="{BB962C8B-B14F-4D97-AF65-F5344CB8AC3E}">
        <p14:creationId xmlns:p14="http://schemas.microsoft.com/office/powerpoint/2010/main" val="26399191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288032" y="1166690"/>
            <a:ext cx="8604448" cy="3818610"/>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B050"/>
                </a:solidFill>
              </a:rPr>
              <a:t> Ley de </a:t>
            </a:r>
            <a:r>
              <a:rPr lang="es-ES" sz="2200" dirty="0">
                <a:solidFill>
                  <a:srgbClr val="FF0000"/>
                </a:solidFill>
              </a:rPr>
              <a:t>Coulomb</a:t>
            </a:r>
            <a:r>
              <a:rPr lang="es-ES" sz="2200" dirty="0">
                <a:solidFill>
                  <a:srgbClr val="00B050"/>
                </a:solidFill>
              </a:rPr>
              <a:t>:</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B050"/>
                </a:solidFill>
              </a:rPr>
              <a:t> </a:t>
            </a:r>
            <a:r>
              <a:rPr lang="es-ES" sz="2200" i="1" dirty="0">
                <a:solidFill>
                  <a:srgbClr val="FF0000"/>
                </a:solidFill>
              </a:rPr>
              <a:t>Campo eléctrico </a:t>
            </a:r>
            <a:r>
              <a:rPr lang="es-ES" sz="2200" b="1" i="1" dirty="0">
                <a:solidFill>
                  <a:srgbClr val="FF0000"/>
                </a:solidFill>
              </a:rPr>
              <a:t>E</a:t>
            </a:r>
            <a:r>
              <a:rPr lang="es-ES" sz="2200" dirty="0">
                <a:solidFill>
                  <a:srgbClr val="000099"/>
                </a:solidFill>
              </a:rPr>
              <a:t>:</a:t>
            </a:r>
            <a:r>
              <a:rPr lang="es-ES" sz="2200" dirty="0">
                <a:solidFill>
                  <a:srgbClr val="00B050"/>
                </a:solidFill>
              </a:rPr>
              <a:t> </a:t>
            </a:r>
            <a:r>
              <a:rPr lang="es-ES" sz="2200" dirty="0">
                <a:solidFill>
                  <a:srgbClr val="000099"/>
                </a:solidFill>
              </a:rPr>
              <a:t> </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B050"/>
                </a:solidFill>
              </a:rPr>
              <a:t> Campo</a:t>
            </a:r>
            <a:r>
              <a:rPr lang="es-ES" sz="2200" dirty="0">
                <a:solidFill>
                  <a:srgbClr val="000099"/>
                </a:solidFill>
              </a:rPr>
              <a:t> </a:t>
            </a:r>
            <a:r>
              <a:rPr lang="es-ES" sz="2200" b="1" i="1" dirty="0">
                <a:solidFill>
                  <a:srgbClr val="FF0000"/>
                </a:solidFill>
              </a:rPr>
              <a:t>E</a:t>
            </a:r>
            <a:r>
              <a:rPr lang="es-ES" sz="2200" dirty="0">
                <a:solidFill>
                  <a:srgbClr val="000099"/>
                </a:solidFill>
              </a:rPr>
              <a:t> </a:t>
            </a:r>
            <a:r>
              <a:rPr lang="es-ES" sz="2200" dirty="0">
                <a:solidFill>
                  <a:srgbClr val="00B050"/>
                </a:solidFill>
              </a:rPr>
              <a:t>de una carga puntual </a:t>
            </a:r>
            <a:r>
              <a:rPr lang="es-ES" sz="2200" i="1" dirty="0" err="1">
                <a:solidFill>
                  <a:srgbClr val="00B050"/>
                </a:solidFill>
              </a:rPr>
              <a:t>q</a:t>
            </a:r>
            <a:r>
              <a:rPr lang="es-ES" sz="2200" i="1" baseline="-25000" dirty="0" err="1">
                <a:solidFill>
                  <a:srgbClr val="00B050"/>
                </a:solidFill>
              </a:rPr>
              <a:t>i</a:t>
            </a:r>
            <a:r>
              <a:rPr lang="es-ES" sz="2200" dirty="0">
                <a:solidFill>
                  <a:srgbClr val="00B050"/>
                </a:solidFill>
              </a:rPr>
              <a:t> (Coulomb):</a:t>
            </a:r>
            <a:r>
              <a:rPr lang="es-ES" sz="2200" b="1" i="1" dirty="0">
                <a:solidFill>
                  <a:srgbClr val="000099"/>
                </a:solidFill>
              </a:rPr>
              <a:t>					</a:t>
            </a:r>
            <a:endParaRPr lang="es-ES" sz="3200" i="1" dirty="0">
              <a:solidFill>
                <a:srgbClr val="000099"/>
              </a:solidFill>
            </a:endParaRP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dirty="0">
              <a:solidFill>
                <a:srgbClr val="000099"/>
              </a:solidFill>
            </a:endParaRPr>
          </a:p>
        </p:txBody>
      </p:sp>
      <p:graphicFrame>
        <p:nvGraphicFramePr>
          <p:cNvPr id="176130" name="Object 2"/>
          <p:cNvGraphicFramePr>
            <a:graphicFrameLocks noChangeAspect="1"/>
          </p:cNvGraphicFramePr>
          <p:nvPr>
            <p:extLst>
              <p:ext uri="{D42A27DB-BD31-4B8C-83A1-F6EECF244321}">
                <p14:modId xmlns:p14="http://schemas.microsoft.com/office/powerpoint/2010/main" val="996589573"/>
              </p:ext>
            </p:extLst>
          </p:nvPr>
        </p:nvGraphicFramePr>
        <p:xfrm>
          <a:off x="3524639" y="2581824"/>
          <a:ext cx="2094721" cy="1201738"/>
        </p:xfrm>
        <a:graphic>
          <a:graphicData uri="http://schemas.openxmlformats.org/presentationml/2006/ole">
            <mc:AlternateContent xmlns:mc="http://schemas.openxmlformats.org/markup-compatibility/2006">
              <mc:Choice xmlns:v="urn:schemas-microsoft-com:vml" Requires="v">
                <p:oleObj name="OpenOffice.org" r:id="rId3" imgW="612000" imgH="384840" progId="opendocument.MathDocument.1">
                  <p:embed/>
                </p:oleObj>
              </mc:Choice>
              <mc:Fallback>
                <p:oleObj name="OpenOffice.org" r:id="rId3" imgW="612000" imgH="384840" progId="opendocument.MathDocument.1">
                  <p:embed/>
                  <p:pic>
                    <p:nvPicPr>
                      <p:cNvPr id="17613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639" y="2581824"/>
                        <a:ext cx="2094721" cy="1201738"/>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8" name="Object 1"/>
          <p:cNvGraphicFramePr>
            <a:graphicFrameLocks noChangeAspect="1"/>
          </p:cNvGraphicFramePr>
          <p:nvPr/>
        </p:nvGraphicFramePr>
        <p:xfrm>
          <a:off x="3212703" y="908720"/>
          <a:ext cx="2511425" cy="1000125"/>
        </p:xfrm>
        <a:graphic>
          <a:graphicData uri="http://schemas.openxmlformats.org/presentationml/2006/ole">
            <mc:AlternateContent xmlns:mc="http://schemas.openxmlformats.org/markup-compatibility/2006">
              <mc:Choice xmlns:v="urn:schemas-microsoft-com:vml" Requires="v">
                <p:oleObj name="OpenOffice.org" r:id="rId5" imgW="1209600" imgH="475560" progId="opendocument.MathDocument.1">
                  <p:embed/>
                </p:oleObj>
              </mc:Choice>
              <mc:Fallback>
                <p:oleObj name="OpenOffice.org" r:id="rId5" imgW="1209600" imgH="475560" progId="opendocument.MathDocument.1">
                  <p:embed/>
                  <p:pic>
                    <p:nvPicPr>
                      <p:cNvPr id="8"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2703" y="908720"/>
                        <a:ext cx="2511425" cy="1000125"/>
                      </a:xfrm>
                      <a:prstGeom prst="rect">
                        <a:avLst/>
                      </a:prstGeom>
                      <a:solidFill>
                        <a:srgbClr val="FFFF99"/>
                      </a:solidFill>
                      <a:ln w="9525">
                        <a:solidFill>
                          <a:schemeClr val="tx1"/>
                        </a:solidFill>
                        <a:miter lim="800000"/>
                        <a:headEnd/>
                        <a:tailEnd/>
                      </a:ln>
                    </p:spPr>
                  </p:pic>
                </p:oleObj>
              </mc:Fallback>
            </mc:AlternateContent>
          </a:graphicData>
        </a:graphic>
      </p:graphicFrame>
      <p:pic>
        <p:nvPicPr>
          <p:cNvPr id="9" name="Picture 2"/>
          <p:cNvPicPr>
            <a:picLocks noChangeAspect="1" noChangeArrowheads="1"/>
          </p:cNvPicPr>
          <p:nvPr/>
        </p:nvPicPr>
        <p:blipFill>
          <a:blip r:embed="rId7" cstate="print"/>
          <a:srcRect/>
          <a:stretch>
            <a:fillRect/>
          </a:stretch>
        </p:blipFill>
        <p:spPr bwMode="auto">
          <a:xfrm>
            <a:off x="6588224" y="764704"/>
            <a:ext cx="2016224" cy="1278892"/>
          </a:xfrm>
          <a:prstGeom prst="rect">
            <a:avLst/>
          </a:prstGeom>
          <a:noFill/>
          <a:ln w="9525">
            <a:solidFill>
              <a:schemeClr val="accent1"/>
            </a:solidFill>
            <a:round/>
            <a:headEnd/>
            <a:tailEnd/>
          </a:ln>
          <a:effectLst/>
        </p:spPr>
      </p:pic>
      <p:graphicFrame>
        <p:nvGraphicFramePr>
          <p:cNvPr id="216069" name="Object 5"/>
          <p:cNvGraphicFramePr>
            <a:graphicFrameLocks noChangeAspect="1"/>
          </p:cNvGraphicFramePr>
          <p:nvPr>
            <p:extLst>
              <p:ext uri="{D42A27DB-BD31-4B8C-83A1-F6EECF244321}">
                <p14:modId xmlns:p14="http://schemas.microsoft.com/office/powerpoint/2010/main" val="3169453598"/>
              </p:ext>
            </p:extLst>
          </p:nvPr>
        </p:nvGraphicFramePr>
        <p:xfrm>
          <a:off x="2267744" y="4963566"/>
          <a:ext cx="3312368" cy="1201738"/>
        </p:xfrm>
        <a:graphic>
          <a:graphicData uri="http://schemas.openxmlformats.org/presentationml/2006/ole">
            <mc:AlternateContent xmlns:mc="http://schemas.openxmlformats.org/markup-compatibility/2006">
              <mc:Choice xmlns:v="urn:schemas-microsoft-com:vml" Requires="v">
                <p:oleObj name="OpenOffice.org" r:id="rId8" imgW="1214640" imgH="475560" progId="opendocument.MathDocument.1">
                  <p:embed/>
                </p:oleObj>
              </mc:Choice>
              <mc:Fallback>
                <p:oleObj name="OpenOffice.org" r:id="rId8" imgW="1214640" imgH="475560" progId="opendocument.MathDocument.1">
                  <p:embed/>
                  <p:pic>
                    <p:nvPicPr>
                      <p:cNvPr id="21606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7744" y="4963566"/>
                        <a:ext cx="3312368" cy="1201738"/>
                      </a:xfrm>
                      <a:prstGeom prst="rect">
                        <a:avLst/>
                      </a:prstGeom>
                      <a:solidFill>
                        <a:srgbClr val="FFFF99"/>
                      </a:solidFill>
                      <a:ln w="9525">
                        <a:solidFill>
                          <a:schemeClr val="tx1"/>
                        </a:solidFill>
                        <a:miter lim="800000"/>
                        <a:headEnd/>
                        <a:tailEnd/>
                      </a:ln>
                    </p:spPr>
                  </p:pic>
                </p:oleObj>
              </mc:Fallback>
            </mc:AlternateContent>
          </a:graphicData>
        </a:graphic>
      </p:graphicFrame>
      <p:pic>
        <p:nvPicPr>
          <p:cNvPr id="10" name="Picture 2" descr="E:\Capítulos\ch21\figure-21-19a.jpg"/>
          <p:cNvPicPr>
            <a:picLocks noChangeAspect="1" noChangeArrowheads="1"/>
          </p:cNvPicPr>
          <p:nvPr/>
        </p:nvPicPr>
        <p:blipFill>
          <a:blip r:embed="rId10" cstate="print"/>
          <a:srcRect/>
          <a:stretch>
            <a:fillRect/>
          </a:stretch>
        </p:blipFill>
        <p:spPr bwMode="auto">
          <a:xfrm>
            <a:off x="6516216" y="4293096"/>
            <a:ext cx="2232248" cy="2232248"/>
          </a:xfrm>
          <a:prstGeom prst="rect">
            <a:avLst/>
          </a:prstGeom>
          <a:noFill/>
          <a:ln>
            <a:solidFill>
              <a:schemeClr val="accent1"/>
            </a:solidFill>
          </a:ln>
        </p:spPr>
      </p:pic>
      <p:sp>
        <p:nvSpPr>
          <p:cNvPr id="11" name="Text Box 1"/>
          <p:cNvSpPr txBox="1">
            <a:spLocks noChangeArrowheads="1"/>
          </p:cNvSpPr>
          <p:nvPr/>
        </p:nvSpPr>
        <p:spPr bwMode="auto">
          <a:xfrm>
            <a:off x="2699792" y="116192"/>
            <a:ext cx="3528392" cy="648512"/>
          </a:xfrm>
          <a:prstGeom prst="rect">
            <a:avLst/>
          </a:prstGeom>
          <a:solidFill>
            <a:srgbClr val="00B050"/>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FFFF66"/>
                </a:solidFill>
              </a:rPr>
              <a:t>Repaso (1) </a:t>
            </a:r>
            <a:endParaRPr lang="es-ES" sz="3600" i="1" dirty="0">
              <a:solidFill>
                <a:srgbClr val="FFFF66"/>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288032" y="1052736"/>
            <a:ext cx="8604448" cy="4157165"/>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dirty="0">
                <a:solidFill>
                  <a:srgbClr val="00B050"/>
                </a:solidFill>
              </a:rPr>
              <a:t> </a:t>
            </a:r>
            <a:r>
              <a:rPr lang="es-ES" sz="2200" dirty="0">
                <a:solidFill>
                  <a:srgbClr val="00B050"/>
                </a:solidFill>
              </a:rPr>
              <a:t>Principio de </a:t>
            </a:r>
            <a:r>
              <a:rPr lang="es-ES" sz="2200" i="1" dirty="0">
                <a:solidFill>
                  <a:srgbClr val="FF0000"/>
                </a:solidFill>
              </a:rPr>
              <a:t>superposición</a:t>
            </a:r>
            <a:r>
              <a:rPr lang="es-ES" sz="2200" i="1" dirty="0">
                <a:solidFill>
                  <a:srgbClr val="00B050"/>
                </a:solidFill>
              </a:rPr>
              <a:t> (los campos son aditivos):</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B050"/>
                </a:solidFill>
              </a:rPr>
              <a:t>Para una colección </a:t>
            </a:r>
            <a:r>
              <a:rPr lang="es-ES" sz="2200" i="1" dirty="0">
                <a:solidFill>
                  <a:srgbClr val="FF0000"/>
                </a:solidFill>
              </a:rPr>
              <a:t>discreta</a:t>
            </a:r>
            <a:r>
              <a:rPr lang="es-ES" sz="2200" dirty="0">
                <a:solidFill>
                  <a:srgbClr val="00B050"/>
                </a:solidFill>
              </a:rPr>
              <a:t> de </a:t>
            </a:r>
            <a:r>
              <a:rPr lang="es-ES" sz="2200" i="1" dirty="0">
                <a:solidFill>
                  <a:srgbClr val="00B050"/>
                </a:solidFill>
              </a:rPr>
              <a:t>cargas puntuales</a:t>
            </a:r>
            <a:r>
              <a:rPr lang="es-ES" sz="2200" dirty="0">
                <a:solidFill>
                  <a:srgbClr val="00B050"/>
                </a:solidFill>
              </a:rPr>
              <a:t>:</a:t>
            </a: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B050"/>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B050"/>
                </a:solidFill>
              </a:rPr>
              <a:t>Para una </a:t>
            </a:r>
            <a:r>
              <a:rPr lang="es-ES" sz="2200" i="1" dirty="0">
                <a:solidFill>
                  <a:srgbClr val="FF0000"/>
                </a:solidFill>
              </a:rPr>
              <a:t>distribución continua</a:t>
            </a:r>
            <a:r>
              <a:rPr lang="es-ES" sz="2200" i="1" dirty="0">
                <a:solidFill>
                  <a:srgbClr val="00B050"/>
                </a:solidFill>
              </a:rPr>
              <a:t> de carga??</a:t>
            </a:r>
            <a:r>
              <a:rPr lang="es-ES" sz="2200" dirty="0">
                <a:solidFill>
                  <a:srgbClr val="00B050"/>
                </a:solidFill>
              </a:rPr>
              <a:t>:</a:t>
            </a:r>
          </a:p>
        </p:txBody>
      </p:sp>
      <p:graphicFrame>
        <p:nvGraphicFramePr>
          <p:cNvPr id="216070" name="Object 6"/>
          <p:cNvGraphicFramePr>
            <a:graphicFrameLocks noChangeAspect="1"/>
          </p:cNvGraphicFramePr>
          <p:nvPr/>
        </p:nvGraphicFramePr>
        <p:xfrm>
          <a:off x="1222053" y="2705246"/>
          <a:ext cx="2269827" cy="1155802"/>
        </p:xfrm>
        <a:graphic>
          <a:graphicData uri="http://schemas.openxmlformats.org/presentationml/2006/ole">
            <mc:AlternateContent xmlns:mc="http://schemas.openxmlformats.org/markup-compatibility/2006">
              <mc:Choice xmlns:v="urn:schemas-microsoft-com:vml" Requires="v">
                <p:oleObj name="OpenOffice.org" r:id="rId3" imgW="1161000" imgH="422640" progId="opendocument.MathDocument.1">
                  <p:embed/>
                </p:oleObj>
              </mc:Choice>
              <mc:Fallback>
                <p:oleObj name="OpenOffice.org" r:id="rId3" imgW="1161000" imgH="422640" progId="opendocument.MathDocument.1">
                  <p:embed/>
                  <p:pic>
                    <p:nvPicPr>
                      <p:cNvPr id="21607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053" y="2705246"/>
                        <a:ext cx="2269827" cy="1155802"/>
                      </a:xfrm>
                      <a:prstGeom prst="rect">
                        <a:avLst/>
                      </a:prstGeom>
                      <a:solidFill>
                        <a:srgbClr val="FFFF99"/>
                      </a:solidFill>
                      <a:ln w="9525">
                        <a:solidFill>
                          <a:schemeClr val="tx1"/>
                        </a:solidFill>
                        <a:miter lim="800000"/>
                        <a:headEnd/>
                        <a:tailEnd/>
                      </a:ln>
                    </p:spPr>
                  </p:pic>
                </p:oleObj>
              </mc:Fallback>
            </mc:AlternateContent>
          </a:graphicData>
        </a:graphic>
      </p:graphicFrame>
      <p:grpSp>
        <p:nvGrpSpPr>
          <p:cNvPr id="30" name="29 Grupo"/>
          <p:cNvGrpSpPr/>
          <p:nvPr/>
        </p:nvGrpSpPr>
        <p:grpSpPr>
          <a:xfrm>
            <a:off x="5148064" y="2395716"/>
            <a:ext cx="2747425" cy="2113404"/>
            <a:chOff x="4128831" y="2162473"/>
            <a:chExt cx="4835657" cy="3719736"/>
          </a:xfrm>
        </p:grpSpPr>
        <p:pic>
          <p:nvPicPr>
            <p:cNvPr id="24" name="Picture 2" descr="E:\Capítulos\ch21\figure-21-15a.jpg"/>
            <p:cNvPicPr>
              <a:picLocks noChangeAspect="1" noChangeArrowheads="1"/>
            </p:cNvPicPr>
            <p:nvPr/>
          </p:nvPicPr>
          <p:blipFill>
            <a:blip r:embed="rId5" cstate="print"/>
            <a:srcRect/>
            <a:stretch>
              <a:fillRect/>
            </a:stretch>
          </p:blipFill>
          <p:spPr bwMode="auto">
            <a:xfrm>
              <a:off x="4128831" y="2162473"/>
              <a:ext cx="4835657" cy="3719736"/>
            </a:xfrm>
            <a:prstGeom prst="rect">
              <a:avLst/>
            </a:prstGeom>
            <a:noFill/>
            <a:ln>
              <a:solidFill>
                <a:schemeClr val="accent1"/>
              </a:solidFill>
            </a:ln>
          </p:spPr>
        </p:pic>
        <p:cxnSp>
          <p:nvCxnSpPr>
            <p:cNvPr id="25" name="24 Conector recto de flecha"/>
            <p:cNvCxnSpPr/>
            <p:nvPr/>
          </p:nvCxnSpPr>
          <p:spPr bwMode="auto">
            <a:xfrm flipH="1" flipV="1">
              <a:off x="4416863" y="2378497"/>
              <a:ext cx="504056" cy="1152128"/>
            </a:xfrm>
            <a:prstGeom prst="straightConnector1">
              <a:avLst/>
            </a:prstGeom>
            <a:solidFill>
              <a:srgbClr val="00B8FF"/>
            </a:solidFill>
            <a:ln w="50800" cap="flat" cmpd="sng" algn="ctr">
              <a:solidFill>
                <a:srgbClr val="FF0000"/>
              </a:solidFill>
              <a:prstDash val="solid"/>
              <a:round/>
              <a:headEnd type="none" w="med" len="med"/>
              <a:tailEnd type="triangle" w="med" len="lg"/>
            </a:ln>
            <a:effectLst/>
          </p:spPr>
        </p:cxnSp>
        <p:cxnSp>
          <p:nvCxnSpPr>
            <p:cNvPr id="27" name="26 Conector recto de flecha"/>
            <p:cNvCxnSpPr/>
            <p:nvPr/>
          </p:nvCxnSpPr>
          <p:spPr bwMode="auto">
            <a:xfrm flipH="1" flipV="1">
              <a:off x="4416863" y="2378497"/>
              <a:ext cx="504056" cy="360040"/>
            </a:xfrm>
            <a:prstGeom prst="straightConnector1">
              <a:avLst/>
            </a:prstGeom>
            <a:solidFill>
              <a:srgbClr val="00B8FF"/>
            </a:solidFill>
            <a:ln w="31750" cap="flat" cmpd="sng" algn="ctr">
              <a:solidFill>
                <a:srgbClr val="FF0000"/>
              </a:solidFill>
              <a:prstDash val="sysDash"/>
              <a:round/>
              <a:headEnd type="none" w="med" len="med"/>
              <a:tailEnd type="none" w="med" len="lg"/>
            </a:ln>
            <a:effectLst/>
          </p:spPr>
        </p:cxnSp>
        <p:cxnSp>
          <p:nvCxnSpPr>
            <p:cNvPr id="28" name="27 Conector recto de flecha"/>
            <p:cNvCxnSpPr/>
            <p:nvPr/>
          </p:nvCxnSpPr>
          <p:spPr bwMode="auto">
            <a:xfrm flipV="1">
              <a:off x="4416863" y="2378497"/>
              <a:ext cx="0" cy="864096"/>
            </a:xfrm>
            <a:prstGeom prst="straightConnector1">
              <a:avLst/>
            </a:prstGeom>
            <a:solidFill>
              <a:srgbClr val="00B8FF"/>
            </a:solidFill>
            <a:ln w="31750" cap="flat" cmpd="sng" algn="ctr">
              <a:solidFill>
                <a:srgbClr val="FF0000"/>
              </a:solidFill>
              <a:prstDash val="sysDash"/>
              <a:round/>
              <a:headEnd type="none" w="med" len="med"/>
              <a:tailEnd type="none" w="med" len="lg"/>
            </a:ln>
            <a:effectLst/>
          </p:spPr>
        </p:cxnSp>
      </p:grpSp>
      <p:pic>
        <p:nvPicPr>
          <p:cNvPr id="31" name="Picture 2"/>
          <p:cNvPicPr>
            <a:picLocks noChangeAspect="1" noChangeArrowheads="1"/>
          </p:cNvPicPr>
          <p:nvPr/>
        </p:nvPicPr>
        <p:blipFill>
          <a:blip r:embed="rId6" cstate="print"/>
          <a:srcRect/>
          <a:stretch>
            <a:fillRect/>
          </a:stretch>
        </p:blipFill>
        <p:spPr bwMode="auto">
          <a:xfrm>
            <a:off x="5055768" y="5191346"/>
            <a:ext cx="2972616" cy="1478014"/>
          </a:xfrm>
          <a:prstGeom prst="rect">
            <a:avLst/>
          </a:prstGeom>
          <a:noFill/>
          <a:ln w="9525">
            <a:solidFill>
              <a:srgbClr val="00B0F0"/>
            </a:solidFill>
            <a:round/>
            <a:headEnd/>
            <a:tailEnd/>
          </a:ln>
          <a:effectLst/>
        </p:spPr>
      </p:pic>
      <p:sp>
        <p:nvSpPr>
          <p:cNvPr id="26" name="25 Rectángulo"/>
          <p:cNvSpPr/>
          <p:nvPr/>
        </p:nvSpPr>
        <p:spPr>
          <a:xfrm>
            <a:off x="5583964" y="2708920"/>
            <a:ext cx="356188" cy="400110"/>
          </a:xfrm>
          <a:prstGeom prst="rect">
            <a:avLst/>
          </a:prstGeom>
        </p:spPr>
        <p:txBody>
          <a:bodyPr wrap="none">
            <a:spAutoFit/>
          </a:bodyPr>
          <a:lstStyle/>
          <a:p>
            <a:r>
              <a:rPr lang="es-ES" sz="2000" b="1" i="1" dirty="0">
                <a:solidFill>
                  <a:srgbClr val="FF0000"/>
                </a:solidFill>
              </a:rPr>
              <a:t>E</a:t>
            </a:r>
            <a:endParaRPr lang="en-US" sz="2000" dirty="0">
              <a:solidFill>
                <a:srgbClr val="FF0000"/>
              </a:solidFill>
            </a:endParaRPr>
          </a:p>
        </p:txBody>
      </p:sp>
      <p:sp>
        <p:nvSpPr>
          <p:cNvPr id="32" name="Text Box 1"/>
          <p:cNvSpPr txBox="1">
            <a:spLocks noChangeArrowheads="1"/>
          </p:cNvSpPr>
          <p:nvPr/>
        </p:nvSpPr>
        <p:spPr bwMode="auto">
          <a:xfrm>
            <a:off x="2699792" y="116192"/>
            <a:ext cx="3528392" cy="648512"/>
          </a:xfrm>
          <a:prstGeom prst="rect">
            <a:avLst/>
          </a:prstGeom>
          <a:solidFill>
            <a:srgbClr val="00B050"/>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FFFF66"/>
                </a:solidFill>
              </a:rPr>
              <a:t>Repaso (2)</a:t>
            </a:r>
            <a:endParaRPr lang="es-ES" sz="3600" i="1" dirty="0">
              <a:solidFill>
                <a:srgbClr val="FFFF66"/>
              </a:solidFill>
            </a:endParaRPr>
          </a:p>
        </p:txBody>
      </p:sp>
      <p:sp>
        <p:nvSpPr>
          <p:cNvPr id="13" name="Text Box 1">
            <a:extLst>
              <a:ext uri="{FF2B5EF4-FFF2-40B4-BE49-F238E27FC236}">
                <a16:creationId xmlns:a16="http://schemas.microsoft.com/office/drawing/2014/main" id="{7A2AFA1C-0DEE-4052-8668-56260C4BF75D}"/>
              </a:ext>
            </a:extLst>
          </p:cNvPr>
          <p:cNvSpPr txBox="1">
            <a:spLocks noChangeArrowheads="1"/>
          </p:cNvSpPr>
          <p:nvPr/>
        </p:nvSpPr>
        <p:spPr bwMode="auto">
          <a:xfrm>
            <a:off x="1618616" y="5419453"/>
            <a:ext cx="2017280" cy="1202510"/>
          </a:xfrm>
          <a:prstGeom prst="rect">
            <a:avLst/>
          </a:prstGeom>
          <a:solidFill>
            <a:srgbClr val="FFFF99"/>
          </a:solidFill>
          <a:ln w="25400">
            <a:solidFill>
              <a:schemeClr val="tx1"/>
            </a:solidFill>
            <a:round/>
            <a:headEnd/>
            <a:tailEnd/>
          </a:ln>
          <a:effectLst>
            <a:innerShdw blurRad="63500" dist="50800" dir="13500000">
              <a:srgbClr val="FFFF99"/>
            </a:innerShdw>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b="1" i="1" dirty="0">
              <a:solidFill>
                <a:schemeClr val="tx1"/>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b="1" i="1" dirty="0">
                <a:solidFill>
                  <a:schemeClr val="tx1"/>
                </a:solidFill>
              </a:rPr>
              <a:t> </a:t>
            </a:r>
            <a:r>
              <a:rPr lang="es-ES" sz="2800" b="1" i="1" dirty="0">
                <a:solidFill>
                  <a:schemeClr val="tx1"/>
                </a:solidFill>
                <a:latin typeface="Times New Roman" panose="02020603050405020304" pitchFamily="18" charset="0"/>
                <a:cs typeface="Times New Roman" panose="02020603050405020304" pitchFamily="18" charset="0"/>
              </a:rPr>
              <a:t>E</a:t>
            </a:r>
            <a:r>
              <a:rPr lang="es-ES" sz="2800" b="1" i="1" baseline="-25000" dirty="0">
                <a:solidFill>
                  <a:schemeClr val="tx1"/>
                </a:solidFill>
                <a:latin typeface="Times New Roman" panose="02020603050405020304" pitchFamily="18" charset="0"/>
                <a:cs typeface="Times New Roman" panose="02020603050405020304" pitchFamily="18" charset="0"/>
              </a:rPr>
              <a:t>P</a:t>
            </a:r>
            <a:r>
              <a:rPr lang="es-ES" sz="2800" dirty="0">
                <a:solidFill>
                  <a:schemeClr val="tx1"/>
                </a:solidFill>
                <a:latin typeface="Times New Roman" panose="02020603050405020304" pitchFamily="18" charset="0"/>
                <a:cs typeface="Times New Roman" panose="02020603050405020304" pitchFamily="18" charset="0"/>
              </a:rPr>
              <a:t> (</a:t>
            </a:r>
            <a:r>
              <a:rPr lang="es-ES" sz="2800" b="1" i="1" dirty="0">
                <a:solidFill>
                  <a:schemeClr val="tx1"/>
                </a:solidFill>
                <a:latin typeface="Times New Roman" panose="02020603050405020304" pitchFamily="18" charset="0"/>
                <a:cs typeface="Times New Roman" panose="02020603050405020304" pitchFamily="18" charset="0"/>
              </a:rPr>
              <a:t>r</a:t>
            </a:r>
            <a:r>
              <a:rPr lang="es-ES" sz="2800" dirty="0">
                <a:solidFill>
                  <a:schemeClr val="tx1"/>
                </a:solidFill>
                <a:latin typeface="Times New Roman" panose="02020603050405020304" pitchFamily="18" charset="0"/>
                <a:cs typeface="Times New Roman" panose="02020603050405020304" pitchFamily="18" charset="0"/>
              </a:rPr>
              <a:t>) =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0" y="9342"/>
            <a:ext cx="9144000" cy="10730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200" b="1" dirty="0">
                <a:solidFill>
                  <a:srgbClr val="000099"/>
                </a:solidFill>
              </a:rPr>
              <a:t>Campo eléctrico </a:t>
            </a:r>
            <a:r>
              <a:rPr lang="es-ES" sz="3200" dirty="0">
                <a:solidFill>
                  <a:srgbClr val="000099"/>
                </a:solidFill>
              </a:rPr>
              <a:t>creado por una distribución </a:t>
            </a:r>
            <a:r>
              <a:rPr lang="es-ES" sz="3200" i="1" dirty="0">
                <a:solidFill>
                  <a:srgbClr val="000099"/>
                </a:solidFill>
              </a:rPr>
              <a:t>continua</a:t>
            </a:r>
            <a:r>
              <a:rPr lang="es-ES" sz="3200" dirty="0">
                <a:solidFill>
                  <a:srgbClr val="000099"/>
                </a:solidFill>
              </a:rPr>
              <a:t> de carga (</a:t>
            </a:r>
            <a:r>
              <a:rPr lang="es-ES" sz="3200" b="1" dirty="0">
                <a:solidFill>
                  <a:srgbClr val="000099"/>
                </a:solidFill>
              </a:rPr>
              <a:t>volumétrica</a:t>
            </a:r>
            <a:r>
              <a:rPr lang="es-ES" sz="3200" dirty="0">
                <a:solidFill>
                  <a:srgbClr val="000099"/>
                </a:solidFill>
              </a:rPr>
              <a:t>)</a:t>
            </a:r>
            <a:endParaRPr lang="es-ES" sz="3200" i="1" baseline="-25000" dirty="0">
              <a:solidFill>
                <a:srgbClr val="000099"/>
              </a:solidFill>
            </a:endParaRPr>
          </a:p>
        </p:txBody>
      </p:sp>
      <p:sp>
        <p:nvSpPr>
          <p:cNvPr id="7" name="Text Box 1"/>
          <p:cNvSpPr txBox="1">
            <a:spLocks noChangeArrowheads="1"/>
          </p:cNvSpPr>
          <p:nvPr/>
        </p:nvSpPr>
        <p:spPr bwMode="auto">
          <a:xfrm>
            <a:off x="107504" y="1196752"/>
            <a:ext cx="8820472" cy="1448731"/>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Principio de superposición: </a:t>
            </a:r>
            <a:r>
              <a:rPr lang="es-ES" sz="2200" b="1" i="1" dirty="0">
                <a:solidFill>
                  <a:srgbClr val="000099"/>
                </a:solidFill>
              </a:rPr>
              <a:t>E</a:t>
            </a:r>
            <a:r>
              <a:rPr lang="es-ES" sz="2200" dirty="0">
                <a:solidFill>
                  <a:srgbClr val="000099"/>
                </a:solidFill>
              </a:rPr>
              <a:t> es el resultante de la </a:t>
            </a:r>
            <a:r>
              <a:rPr lang="es-ES" sz="2200" i="1" dirty="0">
                <a:solidFill>
                  <a:srgbClr val="000099"/>
                </a:solidFill>
              </a:rPr>
              <a:t>suma vectorial </a:t>
            </a:r>
            <a:r>
              <a:rPr lang="es-ES" sz="2200" dirty="0">
                <a:solidFill>
                  <a:srgbClr val="000099"/>
                </a:solidFill>
              </a:rPr>
              <a:t>de los campos </a:t>
            </a:r>
            <a:r>
              <a:rPr lang="es-ES" sz="2200" i="1" dirty="0" err="1">
                <a:solidFill>
                  <a:srgbClr val="000099"/>
                </a:solidFill>
              </a:rPr>
              <a:t>d</a:t>
            </a:r>
            <a:r>
              <a:rPr lang="es-ES" sz="2200" b="1" i="1" dirty="0" err="1">
                <a:solidFill>
                  <a:srgbClr val="000099"/>
                </a:solidFill>
              </a:rPr>
              <a:t>E</a:t>
            </a:r>
            <a:r>
              <a:rPr lang="es-ES" sz="2200" dirty="0">
                <a:solidFill>
                  <a:srgbClr val="000099"/>
                </a:solidFill>
              </a:rPr>
              <a:t> creados por todos los elementos de carga </a:t>
            </a:r>
            <a:r>
              <a:rPr lang="es-ES" sz="2200" i="1" dirty="0" err="1">
                <a:solidFill>
                  <a:srgbClr val="000099"/>
                </a:solidFill>
              </a:rPr>
              <a:t>dq</a:t>
            </a:r>
            <a:endParaRPr lang="es-ES" sz="2200" i="1" dirty="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		 suma se transforma en </a:t>
            </a:r>
            <a:r>
              <a:rPr lang="es-ES" sz="2200" i="1" dirty="0">
                <a:solidFill>
                  <a:srgbClr val="FF0000"/>
                </a:solidFill>
                <a:sym typeface="Symbol"/>
              </a:rPr>
              <a:t>integral</a:t>
            </a:r>
            <a:endParaRPr lang="es-ES" sz="2200" i="1" dirty="0">
              <a:solidFill>
                <a:srgbClr val="FF0000"/>
              </a:solidFill>
            </a:endParaRPr>
          </a:p>
        </p:txBody>
      </p:sp>
      <p:sp>
        <p:nvSpPr>
          <p:cNvPr id="8" name="Text Box 1"/>
          <p:cNvSpPr txBox="1">
            <a:spLocks noChangeArrowheads="1"/>
          </p:cNvSpPr>
          <p:nvPr/>
        </p:nvSpPr>
        <p:spPr bwMode="auto">
          <a:xfrm>
            <a:off x="6732240" y="3038903"/>
            <a:ext cx="2232248" cy="1110177"/>
          </a:xfrm>
          <a:prstGeom prst="rect">
            <a:avLst/>
          </a:prstGeom>
          <a:noFill/>
          <a:ln w="9525">
            <a:solidFill>
              <a:srgbClr val="000099"/>
            </a:solid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campo </a:t>
            </a:r>
            <a:r>
              <a:rPr lang="es-ES" sz="2200" i="1" dirty="0" err="1">
                <a:solidFill>
                  <a:srgbClr val="000099"/>
                </a:solidFill>
              </a:rPr>
              <a:t>d</a:t>
            </a:r>
            <a:r>
              <a:rPr lang="es-ES" sz="2200" b="1" i="1" dirty="0" err="1">
                <a:solidFill>
                  <a:srgbClr val="000099"/>
                </a:solidFill>
              </a:rPr>
              <a:t>E</a:t>
            </a:r>
            <a:r>
              <a:rPr lang="es-ES" sz="2200" dirty="0">
                <a:solidFill>
                  <a:srgbClr val="000099"/>
                </a:solidFill>
              </a:rPr>
              <a:t> creado en </a:t>
            </a:r>
            <a:r>
              <a:rPr lang="es-ES" sz="2200" b="1" i="1" dirty="0">
                <a:solidFill>
                  <a:srgbClr val="000099"/>
                </a:solidFill>
              </a:rPr>
              <a:t>r</a:t>
            </a:r>
            <a:r>
              <a:rPr lang="es-ES" sz="2200" dirty="0">
                <a:solidFill>
                  <a:srgbClr val="000099"/>
                </a:solidFill>
              </a:rPr>
              <a:t> por carga </a:t>
            </a:r>
            <a:r>
              <a:rPr lang="es-ES" sz="2200" i="1" dirty="0" err="1">
                <a:solidFill>
                  <a:srgbClr val="000099"/>
                </a:solidFill>
              </a:rPr>
              <a:t>dq</a:t>
            </a:r>
            <a:r>
              <a:rPr lang="es-ES" sz="2200" dirty="0">
                <a:solidFill>
                  <a:srgbClr val="000099"/>
                </a:solidFill>
              </a:rPr>
              <a:t> = </a:t>
            </a:r>
            <a:r>
              <a:rPr lang="es-ES" sz="2200" i="1" dirty="0">
                <a:solidFill>
                  <a:srgbClr val="000099"/>
                </a:solidFill>
                <a:sym typeface="Symbol"/>
              </a:rPr>
              <a:t></a:t>
            </a:r>
            <a:r>
              <a:rPr lang="es-ES" sz="2200" dirty="0">
                <a:solidFill>
                  <a:srgbClr val="000099"/>
                </a:solidFill>
                <a:sym typeface="Symbol"/>
              </a:rPr>
              <a:t> </a:t>
            </a:r>
            <a:r>
              <a:rPr lang="es-ES" sz="2200" i="1" dirty="0" err="1">
                <a:solidFill>
                  <a:srgbClr val="000099"/>
                </a:solidFill>
                <a:sym typeface="Symbol"/>
              </a:rPr>
              <a:t>dV</a:t>
            </a:r>
            <a:r>
              <a:rPr lang="es-ES" sz="2200" dirty="0">
                <a:solidFill>
                  <a:srgbClr val="000099"/>
                </a:solidFill>
              </a:rPr>
              <a:t> </a:t>
            </a:r>
          </a:p>
        </p:txBody>
      </p:sp>
      <p:pic>
        <p:nvPicPr>
          <p:cNvPr id="9218" name="Picture 2"/>
          <p:cNvPicPr>
            <a:picLocks noChangeAspect="1" noChangeArrowheads="1"/>
          </p:cNvPicPr>
          <p:nvPr/>
        </p:nvPicPr>
        <p:blipFill>
          <a:blip r:embed="rId3" cstate="print"/>
          <a:srcRect/>
          <a:stretch>
            <a:fillRect/>
          </a:stretch>
        </p:blipFill>
        <p:spPr bwMode="auto">
          <a:xfrm>
            <a:off x="899592" y="2636912"/>
            <a:ext cx="5579450" cy="2774158"/>
          </a:xfrm>
          <a:prstGeom prst="rect">
            <a:avLst/>
          </a:prstGeom>
          <a:noFill/>
          <a:ln w="9525">
            <a:solidFill>
              <a:srgbClr val="00B0F0"/>
            </a:solidFill>
            <a:round/>
            <a:headEnd/>
            <a:tailEnd/>
          </a:ln>
          <a:effectLst/>
        </p:spPr>
      </p:pic>
      <p:sp>
        <p:nvSpPr>
          <p:cNvPr id="9" name="8 Rectángulo"/>
          <p:cNvSpPr/>
          <p:nvPr/>
        </p:nvSpPr>
        <p:spPr>
          <a:xfrm>
            <a:off x="5364088" y="1916832"/>
            <a:ext cx="3767378" cy="646331"/>
          </a:xfrm>
          <a:prstGeom prst="rect">
            <a:avLst/>
          </a:prstGeom>
          <a:noFill/>
          <a:ln>
            <a:solidFill>
              <a:schemeClr val="tx1"/>
            </a:solidFill>
          </a:ln>
        </p:spPr>
        <p:txBody>
          <a:bodyPr wrap="non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dirty="0">
                <a:solidFill>
                  <a:srgbClr val="000099"/>
                </a:solidFill>
              </a:rPr>
              <a:t>Concepto importante:</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i="1" dirty="0">
                <a:solidFill>
                  <a:srgbClr val="FF0000"/>
                </a:solidFill>
              </a:rPr>
              <a:t>densidad de carga</a:t>
            </a:r>
            <a:r>
              <a:rPr lang="es-ES" i="1" dirty="0">
                <a:solidFill>
                  <a:srgbClr val="000099"/>
                </a:solidFill>
              </a:rPr>
              <a:t> </a:t>
            </a:r>
            <a:r>
              <a:rPr lang="es-ES" b="1" i="1" dirty="0" err="1">
                <a:solidFill>
                  <a:srgbClr val="FF0000"/>
                </a:solidFill>
              </a:rPr>
              <a:t>cte</a:t>
            </a:r>
            <a:r>
              <a:rPr lang="es-ES" b="1" i="1" dirty="0">
                <a:solidFill>
                  <a:srgbClr val="FF0000"/>
                </a:solidFill>
              </a:rPr>
              <a:t> </a:t>
            </a:r>
            <a:r>
              <a:rPr lang="es-ES" i="1" dirty="0">
                <a:solidFill>
                  <a:srgbClr val="000099"/>
                </a:solidFill>
                <a:sym typeface="Symbol"/>
              </a:rPr>
              <a:t>  =  </a:t>
            </a:r>
            <a:r>
              <a:rPr lang="es-ES" i="1" dirty="0" err="1">
                <a:solidFill>
                  <a:srgbClr val="000099"/>
                </a:solidFill>
                <a:sym typeface="Symbol"/>
              </a:rPr>
              <a:t>dq</a:t>
            </a:r>
            <a:r>
              <a:rPr lang="es-ES" i="1" dirty="0">
                <a:solidFill>
                  <a:srgbClr val="000099"/>
                </a:solidFill>
                <a:sym typeface="Symbol"/>
              </a:rPr>
              <a:t> / </a:t>
            </a:r>
            <a:r>
              <a:rPr lang="es-ES" i="1" dirty="0" err="1">
                <a:solidFill>
                  <a:srgbClr val="000099"/>
                </a:solidFill>
                <a:sym typeface="Symbol"/>
              </a:rPr>
              <a:t>dV</a:t>
            </a:r>
            <a:endParaRPr lang="es-ES" i="1" dirty="0">
              <a:solidFill>
                <a:srgbClr val="000099"/>
              </a:solidFill>
            </a:endParaRPr>
          </a:p>
        </p:txBody>
      </p:sp>
      <p:sp>
        <p:nvSpPr>
          <p:cNvPr id="10" name="9 CuadroTexto"/>
          <p:cNvSpPr txBox="1"/>
          <p:nvPr/>
        </p:nvSpPr>
        <p:spPr>
          <a:xfrm>
            <a:off x="6732240" y="4509120"/>
            <a:ext cx="2160240" cy="923330"/>
          </a:xfrm>
          <a:prstGeom prst="rect">
            <a:avLst/>
          </a:prstGeom>
          <a:noFill/>
          <a:ln>
            <a:solidFill>
              <a:srgbClr val="FF0000"/>
            </a:solidFill>
          </a:ln>
        </p:spPr>
        <p:txBody>
          <a:bodyPr wrap="square" rtlCol="0">
            <a:spAutoFit/>
          </a:bodyPr>
          <a:lstStyle/>
          <a:p>
            <a:r>
              <a:rPr lang="en-US" dirty="0">
                <a:solidFill>
                  <a:srgbClr val="000099"/>
                </a:solidFill>
              </a:rPr>
              <a:t>vector</a:t>
            </a:r>
            <a:r>
              <a:rPr lang="en-US" dirty="0">
                <a:solidFill>
                  <a:srgbClr val="FF0000"/>
                </a:solidFill>
              </a:rPr>
              <a:t> </a:t>
            </a:r>
            <a:r>
              <a:rPr lang="en-US" i="1" dirty="0" err="1">
                <a:solidFill>
                  <a:srgbClr val="FF0000"/>
                </a:solidFill>
              </a:rPr>
              <a:t>unitario</a:t>
            </a:r>
            <a:r>
              <a:rPr lang="en-US" dirty="0">
                <a:solidFill>
                  <a:srgbClr val="FF0000"/>
                </a:solidFill>
              </a:rPr>
              <a:t> </a:t>
            </a:r>
            <a:r>
              <a:rPr lang="en-US" dirty="0">
                <a:solidFill>
                  <a:srgbClr val="000099"/>
                </a:solidFill>
              </a:rPr>
              <a:t>en la </a:t>
            </a:r>
            <a:r>
              <a:rPr lang="en-US" dirty="0" err="1">
                <a:solidFill>
                  <a:srgbClr val="000099"/>
                </a:solidFill>
              </a:rPr>
              <a:t>dirección</a:t>
            </a:r>
            <a:r>
              <a:rPr lang="en-US" dirty="0">
                <a:solidFill>
                  <a:srgbClr val="000099"/>
                </a:solidFill>
              </a:rPr>
              <a:t> de</a:t>
            </a:r>
            <a:r>
              <a:rPr lang="en-US" dirty="0">
                <a:solidFill>
                  <a:srgbClr val="FF0000"/>
                </a:solidFill>
              </a:rPr>
              <a:t> </a:t>
            </a:r>
            <a:r>
              <a:rPr lang="es-ES" b="1" i="1" dirty="0">
                <a:solidFill>
                  <a:srgbClr val="FF0000"/>
                </a:solidFill>
              </a:rPr>
              <a:t>r</a:t>
            </a:r>
            <a:r>
              <a:rPr lang="es-ES" i="1" dirty="0">
                <a:solidFill>
                  <a:srgbClr val="FF0000"/>
                </a:solidFill>
              </a:rPr>
              <a:t> </a:t>
            </a:r>
            <a:r>
              <a:rPr lang="es-ES" dirty="0">
                <a:solidFill>
                  <a:srgbClr val="000099"/>
                </a:solidFill>
              </a:rPr>
              <a:t>:  </a:t>
            </a:r>
          </a:p>
          <a:p>
            <a:r>
              <a:rPr lang="es-ES" dirty="0">
                <a:solidFill>
                  <a:srgbClr val="000099"/>
                </a:solidFill>
              </a:rPr>
              <a:t>de</a:t>
            </a:r>
            <a:r>
              <a:rPr lang="es-ES" i="1" dirty="0">
                <a:solidFill>
                  <a:srgbClr val="FF0000"/>
                </a:solidFill>
              </a:rPr>
              <a:t> </a:t>
            </a:r>
            <a:r>
              <a:rPr lang="es-ES" i="1" dirty="0" err="1">
                <a:solidFill>
                  <a:srgbClr val="FF0000"/>
                </a:solidFill>
              </a:rPr>
              <a:t>dq</a:t>
            </a:r>
            <a:r>
              <a:rPr lang="es-ES" i="1" dirty="0">
                <a:solidFill>
                  <a:srgbClr val="FF0000"/>
                </a:solidFill>
              </a:rPr>
              <a:t> </a:t>
            </a:r>
            <a:r>
              <a:rPr lang="es-ES" dirty="0">
                <a:solidFill>
                  <a:srgbClr val="000099"/>
                </a:solidFill>
              </a:rPr>
              <a:t>hacia</a:t>
            </a:r>
            <a:r>
              <a:rPr lang="es-ES" i="1" dirty="0">
                <a:solidFill>
                  <a:srgbClr val="FF0000"/>
                </a:solidFill>
              </a:rPr>
              <a:t> P</a:t>
            </a:r>
            <a:endParaRPr lang="en-US" dirty="0">
              <a:solidFill>
                <a:srgbClr val="FF0000"/>
              </a:solidFill>
            </a:endParaRPr>
          </a:p>
        </p:txBody>
      </p:sp>
      <p:cxnSp>
        <p:nvCxnSpPr>
          <p:cNvPr id="11" name="10 Conector recto de flecha"/>
          <p:cNvCxnSpPr>
            <a:stCxn id="10" idx="1"/>
          </p:cNvCxnSpPr>
          <p:nvPr/>
        </p:nvCxnSpPr>
        <p:spPr bwMode="auto">
          <a:xfrm flipH="1" flipV="1">
            <a:off x="6372200" y="3861048"/>
            <a:ext cx="360040" cy="1109737"/>
          </a:xfrm>
          <a:prstGeom prst="straightConnector1">
            <a:avLst/>
          </a:prstGeom>
          <a:solidFill>
            <a:srgbClr val="00B8FF"/>
          </a:solidFill>
          <a:ln w="25400" cap="flat" cmpd="sng" algn="ctr">
            <a:solidFill>
              <a:srgbClr val="FF0000"/>
            </a:solidFill>
            <a:prstDash val="solid"/>
            <a:round/>
            <a:headEnd type="none" w="med" len="med"/>
            <a:tailEnd type="triangle" w="lg" len="lg"/>
          </a:ln>
          <a:effectLst/>
        </p:spPr>
      </p:cxnSp>
      <p:sp>
        <p:nvSpPr>
          <p:cNvPr id="16" name="15 Rectángulo"/>
          <p:cNvSpPr/>
          <p:nvPr/>
        </p:nvSpPr>
        <p:spPr>
          <a:xfrm>
            <a:off x="4834577" y="5805264"/>
            <a:ext cx="4273927" cy="707886"/>
          </a:xfrm>
          <a:prstGeom prst="rect">
            <a:avLst/>
          </a:prstGeom>
        </p:spPr>
        <p:txBody>
          <a:bodyPr wrap="none">
            <a:spAutoFit/>
          </a:bodyPr>
          <a:lstStyle/>
          <a:p>
            <a:pPr>
              <a:buClr>
                <a:srgbClr val="000099"/>
              </a:buClr>
              <a:buFont typeface="Arial" pitchFamily="34" charset="0"/>
              <a:buChar char="•"/>
            </a:pPr>
            <a:r>
              <a:rPr lang="es-ES" sz="2000" i="1" dirty="0">
                <a:solidFill>
                  <a:srgbClr val="000099"/>
                </a:solidFill>
                <a:sym typeface="Symbol"/>
              </a:rPr>
              <a:t> </a:t>
            </a:r>
            <a:r>
              <a:rPr lang="es-ES" sz="2000" i="1" dirty="0" err="1">
                <a:solidFill>
                  <a:srgbClr val="000099"/>
                </a:solidFill>
                <a:sym typeface="Symbol"/>
              </a:rPr>
              <a:t>d</a:t>
            </a:r>
            <a:r>
              <a:rPr lang="es-ES" sz="2000" b="1" i="1" dirty="0" err="1">
                <a:solidFill>
                  <a:srgbClr val="000099"/>
                </a:solidFill>
                <a:sym typeface="Symbol"/>
              </a:rPr>
              <a:t>E</a:t>
            </a:r>
            <a:r>
              <a:rPr lang="es-ES" sz="2000" dirty="0">
                <a:solidFill>
                  <a:srgbClr val="000099"/>
                </a:solidFill>
                <a:sym typeface="Symbol"/>
              </a:rPr>
              <a:t> se suma a todas las cargas </a:t>
            </a:r>
            <a:r>
              <a:rPr lang="es-ES" sz="2000" i="1" dirty="0" err="1">
                <a:solidFill>
                  <a:srgbClr val="000099"/>
                </a:solidFill>
                <a:sym typeface="Symbol"/>
              </a:rPr>
              <a:t>dq</a:t>
            </a:r>
            <a:r>
              <a:rPr lang="es-ES" sz="2000" dirty="0">
                <a:solidFill>
                  <a:srgbClr val="000099"/>
                </a:solidFill>
                <a:sym typeface="Symbol"/>
              </a:rPr>
              <a:t>:</a:t>
            </a:r>
          </a:p>
          <a:p>
            <a:pPr>
              <a:buClr>
                <a:srgbClr val="000099"/>
              </a:buClr>
            </a:pPr>
            <a:r>
              <a:rPr lang="es-ES" sz="2000" dirty="0">
                <a:solidFill>
                  <a:srgbClr val="000099"/>
                </a:solidFill>
                <a:sym typeface="Symbol"/>
              </a:rPr>
              <a:t>	 se integra </a:t>
            </a:r>
            <a:r>
              <a:rPr lang="es-ES" sz="2000" i="1" dirty="0">
                <a:solidFill>
                  <a:srgbClr val="000099"/>
                </a:solidFill>
                <a:sym typeface="Symbol"/>
              </a:rPr>
              <a:t> </a:t>
            </a:r>
            <a:r>
              <a:rPr lang="es-ES" sz="2000" i="1" dirty="0" err="1">
                <a:solidFill>
                  <a:srgbClr val="000099"/>
                </a:solidFill>
                <a:sym typeface="Symbol"/>
              </a:rPr>
              <a:t>dV</a:t>
            </a:r>
            <a:r>
              <a:rPr lang="es-ES" sz="2000" i="1" dirty="0">
                <a:solidFill>
                  <a:srgbClr val="000099"/>
                </a:solidFill>
                <a:sym typeface="Symbol"/>
              </a:rPr>
              <a:t> </a:t>
            </a:r>
            <a:r>
              <a:rPr lang="es-ES" sz="2000" dirty="0">
                <a:solidFill>
                  <a:srgbClr val="000099"/>
                </a:solidFill>
                <a:sym typeface="Symbol"/>
              </a:rPr>
              <a:t>al volumen </a:t>
            </a:r>
            <a:r>
              <a:rPr lang="es-ES" sz="2000" i="1" dirty="0">
                <a:solidFill>
                  <a:srgbClr val="000099"/>
                </a:solidFill>
                <a:sym typeface="Symbol"/>
              </a:rPr>
              <a:t>V</a:t>
            </a:r>
            <a:endParaRPr lang="en-US" sz="2000" dirty="0"/>
          </a:p>
        </p:txBody>
      </p:sp>
      <p:graphicFrame>
        <p:nvGraphicFramePr>
          <p:cNvPr id="192513" name="Object 1"/>
          <p:cNvGraphicFramePr>
            <a:graphicFrameLocks noChangeAspect="1"/>
          </p:cNvGraphicFramePr>
          <p:nvPr>
            <p:extLst>
              <p:ext uri="{D42A27DB-BD31-4B8C-83A1-F6EECF244321}">
                <p14:modId xmlns:p14="http://schemas.microsoft.com/office/powerpoint/2010/main" val="2834329407"/>
              </p:ext>
            </p:extLst>
          </p:nvPr>
        </p:nvGraphicFramePr>
        <p:xfrm>
          <a:off x="755576" y="5734390"/>
          <a:ext cx="3553848" cy="989939"/>
        </p:xfrm>
        <a:graphic>
          <a:graphicData uri="http://schemas.openxmlformats.org/presentationml/2006/ole">
            <mc:AlternateContent xmlns:mc="http://schemas.openxmlformats.org/markup-compatibility/2006">
              <mc:Choice xmlns:v="urn:schemas-microsoft-com:vml" Requires="v">
                <p:oleObj name="OpenOffice.org" r:id="rId4" imgW="1816200" imgH="413640" progId="opendocument.MathDocument.1">
                  <p:embed/>
                </p:oleObj>
              </mc:Choice>
              <mc:Fallback>
                <p:oleObj name="OpenOffice.org" r:id="rId4" imgW="1816200" imgH="413640" progId="opendocument.MathDocument.1">
                  <p:embed/>
                  <p:pic>
                    <p:nvPicPr>
                      <p:cNvPr id="192513"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5734390"/>
                        <a:ext cx="3553848" cy="989939"/>
                      </a:xfrm>
                      <a:prstGeom prst="rect">
                        <a:avLst/>
                      </a:prstGeom>
                      <a:solidFill>
                        <a:srgbClr val="FFFF99"/>
                      </a:solidFill>
                      <a:ln w="9525">
                        <a:solidFill>
                          <a:schemeClr val="tx1"/>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107504" y="1196752"/>
            <a:ext cx="8820472" cy="1110177"/>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Principio de superposición: </a:t>
            </a:r>
            <a:r>
              <a:rPr lang="es-ES" sz="2200" b="1" i="1" dirty="0">
                <a:solidFill>
                  <a:srgbClr val="000099"/>
                </a:solidFill>
              </a:rPr>
              <a:t>E</a:t>
            </a:r>
            <a:r>
              <a:rPr lang="es-ES" sz="2200" dirty="0">
                <a:solidFill>
                  <a:srgbClr val="000099"/>
                </a:solidFill>
              </a:rPr>
              <a:t> es el resultante de la </a:t>
            </a:r>
            <a:r>
              <a:rPr lang="es-ES" sz="2200" i="1" dirty="0">
                <a:solidFill>
                  <a:srgbClr val="000099"/>
                </a:solidFill>
              </a:rPr>
              <a:t>suma vectorial </a:t>
            </a:r>
            <a:r>
              <a:rPr lang="es-ES" sz="2200" dirty="0">
                <a:solidFill>
                  <a:srgbClr val="000099"/>
                </a:solidFill>
              </a:rPr>
              <a:t>de los campos </a:t>
            </a:r>
            <a:r>
              <a:rPr lang="es-ES" sz="2200" i="1" dirty="0" err="1">
                <a:solidFill>
                  <a:srgbClr val="000099"/>
                </a:solidFill>
              </a:rPr>
              <a:t>d</a:t>
            </a:r>
            <a:r>
              <a:rPr lang="es-ES" sz="2200" b="1" i="1" dirty="0" err="1">
                <a:solidFill>
                  <a:srgbClr val="000099"/>
                </a:solidFill>
              </a:rPr>
              <a:t>E</a:t>
            </a:r>
            <a:r>
              <a:rPr lang="es-ES" sz="2200" dirty="0">
                <a:solidFill>
                  <a:srgbClr val="000099"/>
                </a:solidFill>
              </a:rPr>
              <a:t> creados por todos los elementos de carga </a:t>
            </a:r>
            <a:r>
              <a:rPr lang="es-ES" sz="2200" i="1" dirty="0" err="1">
                <a:solidFill>
                  <a:srgbClr val="000099"/>
                </a:solidFill>
              </a:rPr>
              <a:t>dq</a:t>
            </a:r>
            <a:endParaRPr lang="es-ES" sz="2200" i="1" dirty="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  suma se transforma en </a:t>
            </a:r>
            <a:r>
              <a:rPr lang="es-ES" sz="2200" i="1" dirty="0">
                <a:solidFill>
                  <a:srgbClr val="FF0000"/>
                </a:solidFill>
                <a:sym typeface="Symbol"/>
              </a:rPr>
              <a:t>integral</a:t>
            </a:r>
            <a:endParaRPr lang="es-ES" sz="2200" i="1" dirty="0">
              <a:solidFill>
                <a:srgbClr val="FF0000"/>
              </a:solidFill>
            </a:endParaRPr>
          </a:p>
        </p:txBody>
      </p:sp>
      <p:sp>
        <p:nvSpPr>
          <p:cNvPr id="10" name="9 CuadroTexto"/>
          <p:cNvSpPr txBox="1"/>
          <p:nvPr/>
        </p:nvSpPr>
        <p:spPr>
          <a:xfrm>
            <a:off x="5740110" y="4147077"/>
            <a:ext cx="3259874" cy="646331"/>
          </a:xfrm>
          <a:prstGeom prst="rect">
            <a:avLst/>
          </a:prstGeom>
          <a:noFill/>
          <a:ln>
            <a:solidFill>
              <a:srgbClr val="FF0000"/>
            </a:solidFill>
          </a:ln>
        </p:spPr>
        <p:txBody>
          <a:bodyPr wrap="square" rtlCol="0">
            <a:spAutoFit/>
          </a:bodyPr>
          <a:lstStyle/>
          <a:p>
            <a:r>
              <a:rPr lang="en-US" b="1" dirty="0" err="1">
                <a:solidFill>
                  <a:srgbClr val="000099"/>
                </a:solidFill>
              </a:rPr>
              <a:t>u</a:t>
            </a:r>
            <a:r>
              <a:rPr lang="en-US" b="1" baseline="-25000" dirty="0" err="1">
                <a:solidFill>
                  <a:srgbClr val="000099"/>
                </a:solidFill>
              </a:rPr>
              <a:t>r</a:t>
            </a:r>
            <a:r>
              <a:rPr lang="en-US" dirty="0">
                <a:solidFill>
                  <a:srgbClr val="000099"/>
                </a:solidFill>
              </a:rPr>
              <a:t> vector</a:t>
            </a:r>
            <a:r>
              <a:rPr lang="en-US" dirty="0">
                <a:solidFill>
                  <a:srgbClr val="FF0000"/>
                </a:solidFill>
              </a:rPr>
              <a:t> </a:t>
            </a:r>
            <a:r>
              <a:rPr lang="en-US" i="1" dirty="0" err="1">
                <a:solidFill>
                  <a:srgbClr val="FF0000"/>
                </a:solidFill>
              </a:rPr>
              <a:t>unitario</a:t>
            </a:r>
            <a:r>
              <a:rPr lang="en-US" dirty="0">
                <a:solidFill>
                  <a:srgbClr val="FF0000"/>
                </a:solidFill>
              </a:rPr>
              <a:t> </a:t>
            </a:r>
            <a:r>
              <a:rPr lang="en-US" dirty="0">
                <a:solidFill>
                  <a:srgbClr val="000099"/>
                </a:solidFill>
              </a:rPr>
              <a:t>en la </a:t>
            </a:r>
            <a:r>
              <a:rPr lang="en-US" dirty="0" err="1">
                <a:solidFill>
                  <a:srgbClr val="000099"/>
                </a:solidFill>
              </a:rPr>
              <a:t>dirección</a:t>
            </a:r>
            <a:r>
              <a:rPr lang="en-US" dirty="0">
                <a:solidFill>
                  <a:srgbClr val="000099"/>
                </a:solidFill>
              </a:rPr>
              <a:t> de</a:t>
            </a:r>
            <a:r>
              <a:rPr lang="en-US" dirty="0">
                <a:solidFill>
                  <a:srgbClr val="FF0000"/>
                </a:solidFill>
              </a:rPr>
              <a:t> </a:t>
            </a:r>
            <a:r>
              <a:rPr lang="es-ES" b="1" i="1" dirty="0">
                <a:solidFill>
                  <a:srgbClr val="FF0000"/>
                </a:solidFill>
              </a:rPr>
              <a:t>r</a:t>
            </a:r>
            <a:r>
              <a:rPr lang="es-ES" i="1" dirty="0">
                <a:solidFill>
                  <a:srgbClr val="FF0000"/>
                </a:solidFill>
              </a:rPr>
              <a:t> </a:t>
            </a:r>
            <a:r>
              <a:rPr lang="es-ES" dirty="0">
                <a:solidFill>
                  <a:srgbClr val="000099"/>
                </a:solidFill>
              </a:rPr>
              <a:t>:  de</a:t>
            </a:r>
            <a:r>
              <a:rPr lang="es-ES" i="1" dirty="0">
                <a:solidFill>
                  <a:srgbClr val="FF0000"/>
                </a:solidFill>
              </a:rPr>
              <a:t> </a:t>
            </a:r>
            <a:r>
              <a:rPr lang="es-ES" i="1" dirty="0" err="1">
                <a:solidFill>
                  <a:srgbClr val="FF0000"/>
                </a:solidFill>
              </a:rPr>
              <a:t>dq</a:t>
            </a:r>
            <a:r>
              <a:rPr lang="es-ES" i="1" dirty="0">
                <a:solidFill>
                  <a:srgbClr val="FF0000"/>
                </a:solidFill>
              </a:rPr>
              <a:t> </a:t>
            </a:r>
            <a:r>
              <a:rPr lang="es-ES" dirty="0">
                <a:solidFill>
                  <a:srgbClr val="000099"/>
                </a:solidFill>
              </a:rPr>
              <a:t>hacia</a:t>
            </a:r>
            <a:r>
              <a:rPr lang="es-ES" i="1" dirty="0">
                <a:solidFill>
                  <a:srgbClr val="FF0000"/>
                </a:solidFill>
              </a:rPr>
              <a:t> P</a:t>
            </a:r>
            <a:endParaRPr lang="en-US" dirty="0">
              <a:solidFill>
                <a:srgbClr val="FF0000"/>
              </a:solidFill>
            </a:endParaRPr>
          </a:p>
        </p:txBody>
      </p:sp>
      <p:sp>
        <p:nvSpPr>
          <p:cNvPr id="16" name="15 Rectángulo"/>
          <p:cNvSpPr/>
          <p:nvPr/>
        </p:nvSpPr>
        <p:spPr>
          <a:xfrm>
            <a:off x="4156360" y="5985401"/>
            <a:ext cx="4669868" cy="707886"/>
          </a:xfrm>
          <a:prstGeom prst="rect">
            <a:avLst/>
          </a:prstGeom>
        </p:spPr>
        <p:txBody>
          <a:bodyPr wrap="none">
            <a:spAutoFit/>
          </a:bodyPr>
          <a:lstStyle/>
          <a:p>
            <a:pPr>
              <a:buClr>
                <a:srgbClr val="000099"/>
              </a:buClr>
              <a:buFont typeface="Arial" pitchFamily="34" charset="0"/>
              <a:buChar char="•"/>
            </a:pPr>
            <a:r>
              <a:rPr lang="es-ES" sz="2000" i="1" dirty="0">
                <a:solidFill>
                  <a:srgbClr val="000099"/>
                </a:solidFill>
                <a:sym typeface="Symbol"/>
              </a:rPr>
              <a:t> </a:t>
            </a:r>
            <a:r>
              <a:rPr lang="es-ES" sz="2000" i="1" dirty="0" err="1">
                <a:solidFill>
                  <a:srgbClr val="000099"/>
                </a:solidFill>
                <a:sym typeface="Symbol"/>
              </a:rPr>
              <a:t>d</a:t>
            </a:r>
            <a:r>
              <a:rPr lang="es-ES" sz="2000" b="1" i="1" dirty="0" err="1">
                <a:solidFill>
                  <a:srgbClr val="000099"/>
                </a:solidFill>
                <a:sym typeface="Symbol"/>
              </a:rPr>
              <a:t>E</a:t>
            </a:r>
            <a:r>
              <a:rPr lang="es-ES" sz="2000" dirty="0">
                <a:solidFill>
                  <a:srgbClr val="000099"/>
                </a:solidFill>
                <a:sym typeface="Symbol"/>
              </a:rPr>
              <a:t> se suma a todas las cargas </a:t>
            </a:r>
            <a:r>
              <a:rPr lang="es-ES" sz="2000" i="1" dirty="0" err="1">
                <a:solidFill>
                  <a:srgbClr val="000099"/>
                </a:solidFill>
                <a:sym typeface="Symbol"/>
              </a:rPr>
              <a:t>dq</a:t>
            </a:r>
            <a:r>
              <a:rPr lang="es-ES" sz="2000" dirty="0">
                <a:solidFill>
                  <a:srgbClr val="000099"/>
                </a:solidFill>
                <a:sym typeface="Symbol"/>
              </a:rPr>
              <a:t>:</a:t>
            </a:r>
          </a:p>
          <a:p>
            <a:pPr>
              <a:buClr>
                <a:srgbClr val="000099"/>
              </a:buClr>
            </a:pPr>
            <a:r>
              <a:rPr lang="es-ES" sz="2000" dirty="0">
                <a:solidFill>
                  <a:srgbClr val="000099"/>
                </a:solidFill>
                <a:sym typeface="Symbol"/>
              </a:rPr>
              <a:t>	 se integra </a:t>
            </a:r>
            <a:r>
              <a:rPr lang="es-ES" sz="2000" i="1" dirty="0">
                <a:solidFill>
                  <a:srgbClr val="000099"/>
                </a:solidFill>
                <a:sym typeface="Symbol"/>
              </a:rPr>
              <a:t>σ</a:t>
            </a:r>
            <a:r>
              <a:rPr lang="es-ES" sz="2000" dirty="0">
                <a:solidFill>
                  <a:srgbClr val="000099"/>
                </a:solidFill>
                <a:sym typeface="Symbol"/>
              </a:rPr>
              <a:t> </a:t>
            </a:r>
            <a:r>
              <a:rPr lang="es-ES" sz="2000" i="1" dirty="0" err="1">
                <a:solidFill>
                  <a:srgbClr val="000099"/>
                </a:solidFill>
                <a:sym typeface="Symbol"/>
              </a:rPr>
              <a:t>dS</a:t>
            </a:r>
            <a:r>
              <a:rPr lang="es-ES" sz="2000" dirty="0">
                <a:solidFill>
                  <a:srgbClr val="000099"/>
                </a:solidFill>
              </a:rPr>
              <a:t> a la superficie S </a:t>
            </a:r>
            <a:endParaRPr lang="en-US" sz="2000" dirty="0"/>
          </a:p>
        </p:txBody>
      </p:sp>
      <p:pic>
        <p:nvPicPr>
          <p:cNvPr id="3" name="Imagen 2">
            <a:extLst>
              <a:ext uri="{FF2B5EF4-FFF2-40B4-BE49-F238E27FC236}">
                <a16:creationId xmlns:a16="http://schemas.microsoft.com/office/drawing/2014/main" id="{06EAEC63-1D88-43F9-A0DC-1AF79405C3D0}"/>
              </a:ext>
            </a:extLst>
          </p:cNvPr>
          <p:cNvPicPr>
            <a:picLocks noChangeAspect="1"/>
          </p:cNvPicPr>
          <p:nvPr/>
        </p:nvPicPr>
        <p:blipFill>
          <a:blip r:embed="rId3"/>
          <a:stretch>
            <a:fillRect/>
          </a:stretch>
        </p:blipFill>
        <p:spPr>
          <a:xfrm>
            <a:off x="-27424" y="2308751"/>
            <a:ext cx="5772150" cy="3676650"/>
          </a:xfrm>
          <a:prstGeom prst="rect">
            <a:avLst/>
          </a:prstGeom>
        </p:spPr>
      </p:pic>
      <p:sp>
        <p:nvSpPr>
          <p:cNvPr id="13" name="Text Box 1">
            <a:extLst>
              <a:ext uri="{FF2B5EF4-FFF2-40B4-BE49-F238E27FC236}">
                <a16:creationId xmlns:a16="http://schemas.microsoft.com/office/drawing/2014/main" id="{12153C46-8080-44E1-B393-F67B4B535F3E}"/>
              </a:ext>
            </a:extLst>
          </p:cNvPr>
          <p:cNvSpPr txBox="1">
            <a:spLocks noChangeArrowheads="1"/>
          </p:cNvSpPr>
          <p:nvPr/>
        </p:nvSpPr>
        <p:spPr bwMode="auto">
          <a:xfrm>
            <a:off x="4751512" y="3073966"/>
            <a:ext cx="4392488" cy="710067"/>
          </a:xfrm>
          <a:prstGeom prst="rect">
            <a:avLst/>
          </a:prstGeom>
          <a:noFill/>
          <a:ln w="9525">
            <a:solidFill>
              <a:srgbClr val="000099"/>
            </a:solid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dirty="0">
                <a:solidFill>
                  <a:srgbClr val="000099"/>
                </a:solidFill>
              </a:rPr>
              <a:t>campo </a:t>
            </a:r>
            <a:r>
              <a:rPr lang="es-ES" sz="2000" i="1" dirty="0" err="1">
                <a:solidFill>
                  <a:srgbClr val="000099"/>
                </a:solidFill>
              </a:rPr>
              <a:t>d</a:t>
            </a:r>
            <a:r>
              <a:rPr lang="es-ES" sz="2000" b="1" i="1" dirty="0" err="1">
                <a:solidFill>
                  <a:srgbClr val="000099"/>
                </a:solidFill>
              </a:rPr>
              <a:t>E</a:t>
            </a:r>
            <a:r>
              <a:rPr lang="es-ES" sz="2000" dirty="0">
                <a:solidFill>
                  <a:srgbClr val="000099"/>
                </a:solidFill>
              </a:rPr>
              <a:t> creado en </a:t>
            </a:r>
            <a:r>
              <a:rPr lang="es-ES" sz="2000" b="1" i="1" dirty="0">
                <a:solidFill>
                  <a:srgbClr val="000099"/>
                </a:solidFill>
              </a:rPr>
              <a:t>r</a:t>
            </a:r>
            <a:r>
              <a:rPr lang="es-ES" sz="2000" dirty="0">
                <a:solidFill>
                  <a:srgbClr val="000099"/>
                </a:solidFill>
              </a:rPr>
              <a:t> por carga superficial </a:t>
            </a:r>
            <a:r>
              <a:rPr lang="es-ES" sz="2000" i="1" dirty="0" err="1">
                <a:solidFill>
                  <a:srgbClr val="000099"/>
                </a:solidFill>
              </a:rPr>
              <a:t>dq</a:t>
            </a:r>
            <a:r>
              <a:rPr lang="es-ES" sz="2000" dirty="0">
                <a:solidFill>
                  <a:srgbClr val="000099"/>
                </a:solidFill>
              </a:rPr>
              <a:t> = </a:t>
            </a:r>
            <a:r>
              <a:rPr lang="es-ES" sz="2000" i="1" dirty="0">
                <a:solidFill>
                  <a:srgbClr val="000099"/>
                </a:solidFill>
                <a:sym typeface="Symbol"/>
              </a:rPr>
              <a:t>σ</a:t>
            </a:r>
            <a:r>
              <a:rPr lang="es-ES" sz="2000" dirty="0">
                <a:solidFill>
                  <a:srgbClr val="000099"/>
                </a:solidFill>
                <a:sym typeface="Symbol"/>
              </a:rPr>
              <a:t> </a:t>
            </a:r>
            <a:r>
              <a:rPr lang="es-ES" sz="2000" i="1" dirty="0" err="1">
                <a:solidFill>
                  <a:srgbClr val="000099"/>
                </a:solidFill>
                <a:sym typeface="Symbol"/>
              </a:rPr>
              <a:t>dS</a:t>
            </a:r>
            <a:r>
              <a:rPr lang="es-ES" sz="2000" dirty="0">
                <a:solidFill>
                  <a:srgbClr val="000099"/>
                </a:solidFill>
              </a:rPr>
              <a:t>  (</a:t>
            </a:r>
            <a:r>
              <a:rPr lang="es-ES" sz="2000" i="1" dirty="0">
                <a:solidFill>
                  <a:srgbClr val="000099"/>
                </a:solidFill>
                <a:sym typeface="Symbol"/>
              </a:rPr>
              <a:t>σ = </a:t>
            </a:r>
            <a:r>
              <a:rPr lang="es-ES" sz="2000" i="1" dirty="0" err="1">
                <a:solidFill>
                  <a:srgbClr val="000099"/>
                </a:solidFill>
                <a:sym typeface="Symbol"/>
              </a:rPr>
              <a:t>dq</a:t>
            </a:r>
            <a:r>
              <a:rPr lang="es-ES" sz="2000" i="1" dirty="0">
                <a:solidFill>
                  <a:srgbClr val="000099"/>
                </a:solidFill>
                <a:sym typeface="Symbol"/>
              </a:rPr>
              <a:t>/</a:t>
            </a:r>
            <a:r>
              <a:rPr lang="es-ES" sz="2000" i="1" dirty="0" err="1">
                <a:solidFill>
                  <a:srgbClr val="000099"/>
                </a:solidFill>
                <a:sym typeface="Symbol"/>
              </a:rPr>
              <a:t>dS</a:t>
            </a:r>
            <a:r>
              <a:rPr lang="es-ES" sz="2000" i="1" dirty="0">
                <a:solidFill>
                  <a:srgbClr val="000099"/>
                </a:solidFill>
                <a:sym typeface="Symbol"/>
              </a:rPr>
              <a:t> </a:t>
            </a:r>
            <a:r>
              <a:rPr lang="es-ES" sz="2000" b="1" i="1" dirty="0" err="1">
                <a:solidFill>
                  <a:srgbClr val="000099"/>
                </a:solidFill>
                <a:sym typeface="Symbol"/>
              </a:rPr>
              <a:t>cte</a:t>
            </a:r>
            <a:r>
              <a:rPr lang="es-ES" sz="2000" i="1" dirty="0">
                <a:solidFill>
                  <a:srgbClr val="000099"/>
                </a:solidFill>
                <a:sym typeface="Symbol"/>
              </a:rPr>
              <a:t>)</a:t>
            </a:r>
            <a:endParaRPr lang="es-ES" sz="2000" dirty="0">
              <a:solidFill>
                <a:srgbClr val="000099"/>
              </a:solidFill>
            </a:endParaRPr>
          </a:p>
        </p:txBody>
      </p:sp>
      <p:sp>
        <p:nvSpPr>
          <p:cNvPr id="15" name="Text Box 1">
            <a:extLst>
              <a:ext uri="{FF2B5EF4-FFF2-40B4-BE49-F238E27FC236}">
                <a16:creationId xmlns:a16="http://schemas.microsoft.com/office/drawing/2014/main" id="{0449D25F-D924-41AF-BDF8-5683D9D33FEA}"/>
              </a:ext>
            </a:extLst>
          </p:cNvPr>
          <p:cNvSpPr txBox="1">
            <a:spLocks noChangeArrowheads="1"/>
          </p:cNvSpPr>
          <p:nvPr/>
        </p:nvSpPr>
        <p:spPr bwMode="auto">
          <a:xfrm>
            <a:off x="0" y="9342"/>
            <a:ext cx="9144000" cy="10730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200" b="1" dirty="0">
                <a:solidFill>
                  <a:srgbClr val="000099"/>
                </a:solidFill>
              </a:rPr>
              <a:t>Campo eléctrico </a:t>
            </a:r>
            <a:r>
              <a:rPr lang="es-ES" sz="3200" dirty="0">
                <a:solidFill>
                  <a:srgbClr val="000099"/>
                </a:solidFill>
              </a:rPr>
              <a:t>creado por una distribución </a:t>
            </a:r>
            <a:r>
              <a:rPr lang="es-ES" sz="3200" i="1" dirty="0">
                <a:solidFill>
                  <a:srgbClr val="000099"/>
                </a:solidFill>
              </a:rPr>
              <a:t>continua</a:t>
            </a:r>
            <a:r>
              <a:rPr lang="es-ES" sz="3200" dirty="0">
                <a:solidFill>
                  <a:srgbClr val="000099"/>
                </a:solidFill>
              </a:rPr>
              <a:t> de carga (</a:t>
            </a:r>
            <a:r>
              <a:rPr lang="es-ES" sz="3200" b="1" dirty="0">
                <a:solidFill>
                  <a:srgbClr val="000099"/>
                </a:solidFill>
              </a:rPr>
              <a:t>superficial</a:t>
            </a:r>
            <a:r>
              <a:rPr lang="es-ES" sz="3200" dirty="0">
                <a:solidFill>
                  <a:srgbClr val="000099"/>
                </a:solidFill>
              </a:rPr>
              <a:t>)</a:t>
            </a:r>
            <a:endParaRPr lang="es-ES" sz="3200" i="1" baseline="-25000" dirty="0">
              <a:solidFill>
                <a:srgbClr val="000099"/>
              </a:solidFill>
            </a:endParaRPr>
          </a:p>
        </p:txBody>
      </p:sp>
      <p:graphicFrame>
        <p:nvGraphicFramePr>
          <p:cNvPr id="17" name="Object 1">
            <a:extLst>
              <a:ext uri="{FF2B5EF4-FFF2-40B4-BE49-F238E27FC236}">
                <a16:creationId xmlns:a16="http://schemas.microsoft.com/office/drawing/2014/main" id="{99F397C5-C8B6-4573-9022-DB8D9D437180}"/>
              </a:ext>
            </a:extLst>
          </p:cNvPr>
          <p:cNvGraphicFramePr>
            <a:graphicFrameLocks noChangeAspect="1"/>
          </p:cNvGraphicFramePr>
          <p:nvPr>
            <p:extLst>
              <p:ext uri="{D42A27DB-BD31-4B8C-83A1-F6EECF244321}">
                <p14:modId xmlns:p14="http://schemas.microsoft.com/office/powerpoint/2010/main" val="2534499577"/>
              </p:ext>
            </p:extLst>
          </p:nvPr>
        </p:nvGraphicFramePr>
        <p:xfrm>
          <a:off x="251520" y="5805264"/>
          <a:ext cx="3904840" cy="976761"/>
        </p:xfrm>
        <a:graphic>
          <a:graphicData uri="http://schemas.openxmlformats.org/presentationml/2006/ole">
            <mc:AlternateContent xmlns:mc="http://schemas.openxmlformats.org/markup-compatibility/2006">
              <mc:Choice xmlns:v="urn:schemas-microsoft-com:vml" Requires="v">
                <p:oleObj name="OpenOffice.org" r:id="rId4" imgW="1816200" imgH="413640" progId="opendocument.MathDocument.1">
                  <p:embed/>
                </p:oleObj>
              </mc:Choice>
              <mc:Fallback>
                <p:oleObj name="OpenOffice.org" r:id="rId4" imgW="1816200" imgH="413640" progId="opendocument.MathDocument.1">
                  <p:embed/>
                  <p:pic>
                    <p:nvPicPr>
                      <p:cNvPr id="192513"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805264"/>
                        <a:ext cx="3904840" cy="976761"/>
                      </a:xfrm>
                      <a:prstGeom prst="rect">
                        <a:avLst/>
                      </a:prstGeom>
                      <a:solidFill>
                        <a:srgbClr val="FFFF99"/>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905265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107504" y="1196752"/>
            <a:ext cx="8820472" cy="1110177"/>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Principio de superposición: </a:t>
            </a:r>
            <a:r>
              <a:rPr lang="es-ES" sz="2200" b="1" i="1" dirty="0">
                <a:solidFill>
                  <a:srgbClr val="000099"/>
                </a:solidFill>
              </a:rPr>
              <a:t>E</a:t>
            </a:r>
            <a:r>
              <a:rPr lang="es-ES" sz="2200" dirty="0">
                <a:solidFill>
                  <a:srgbClr val="000099"/>
                </a:solidFill>
              </a:rPr>
              <a:t> es el resultante de la </a:t>
            </a:r>
            <a:r>
              <a:rPr lang="es-ES" sz="2200" i="1" dirty="0">
                <a:solidFill>
                  <a:srgbClr val="000099"/>
                </a:solidFill>
              </a:rPr>
              <a:t>suma vectorial </a:t>
            </a:r>
            <a:r>
              <a:rPr lang="es-ES" sz="2200" dirty="0">
                <a:solidFill>
                  <a:srgbClr val="000099"/>
                </a:solidFill>
              </a:rPr>
              <a:t>de los campos </a:t>
            </a:r>
            <a:r>
              <a:rPr lang="es-ES" sz="2200" i="1" dirty="0" err="1">
                <a:solidFill>
                  <a:srgbClr val="000099"/>
                </a:solidFill>
              </a:rPr>
              <a:t>d</a:t>
            </a:r>
            <a:r>
              <a:rPr lang="es-ES" sz="2200" b="1" i="1" dirty="0" err="1">
                <a:solidFill>
                  <a:srgbClr val="000099"/>
                </a:solidFill>
              </a:rPr>
              <a:t>E</a:t>
            </a:r>
            <a:r>
              <a:rPr lang="es-ES" sz="2200" dirty="0">
                <a:solidFill>
                  <a:srgbClr val="000099"/>
                </a:solidFill>
              </a:rPr>
              <a:t> creados por todos los elementos de carga </a:t>
            </a:r>
            <a:r>
              <a:rPr lang="es-ES" sz="2200" i="1" dirty="0" err="1">
                <a:solidFill>
                  <a:srgbClr val="000099"/>
                </a:solidFill>
              </a:rPr>
              <a:t>dq</a:t>
            </a:r>
            <a:endParaRPr lang="es-ES" sz="2200" i="1" dirty="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 suma se transforma en </a:t>
            </a:r>
            <a:r>
              <a:rPr lang="es-ES" sz="2200" i="1" dirty="0">
                <a:solidFill>
                  <a:srgbClr val="FF0000"/>
                </a:solidFill>
                <a:sym typeface="Symbol"/>
              </a:rPr>
              <a:t>integral</a:t>
            </a:r>
            <a:endParaRPr lang="es-ES" sz="2200" i="1" dirty="0">
              <a:solidFill>
                <a:srgbClr val="FF0000"/>
              </a:solidFill>
            </a:endParaRPr>
          </a:p>
        </p:txBody>
      </p:sp>
      <p:sp>
        <p:nvSpPr>
          <p:cNvPr id="8" name="Text Box 1"/>
          <p:cNvSpPr txBox="1">
            <a:spLocks noChangeArrowheads="1"/>
          </p:cNvSpPr>
          <p:nvPr/>
        </p:nvSpPr>
        <p:spPr bwMode="auto">
          <a:xfrm>
            <a:off x="5272251" y="2366150"/>
            <a:ext cx="3871749" cy="710067"/>
          </a:xfrm>
          <a:prstGeom prst="rect">
            <a:avLst/>
          </a:prstGeom>
          <a:noFill/>
          <a:ln w="9525">
            <a:solidFill>
              <a:srgbClr val="000099"/>
            </a:solid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dirty="0">
                <a:solidFill>
                  <a:srgbClr val="000099"/>
                </a:solidFill>
              </a:rPr>
              <a:t>campo </a:t>
            </a:r>
            <a:r>
              <a:rPr lang="es-ES" sz="2000" i="1" dirty="0" err="1">
                <a:solidFill>
                  <a:srgbClr val="000099"/>
                </a:solidFill>
              </a:rPr>
              <a:t>d</a:t>
            </a:r>
            <a:r>
              <a:rPr lang="es-ES" sz="2000" b="1" i="1" dirty="0" err="1">
                <a:solidFill>
                  <a:srgbClr val="000099"/>
                </a:solidFill>
              </a:rPr>
              <a:t>E</a:t>
            </a:r>
            <a:r>
              <a:rPr lang="es-ES" sz="2000" dirty="0">
                <a:solidFill>
                  <a:srgbClr val="000099"/>
                </a:solidFill>
              </a:rPr>
              <a:t> creado en </a:t>
            </a:r>
            <a:r>
              <a:rPr lang="es-ES" sz="2000" b="1" i="1" dirty="0">
                <a:solidFill>
                  <a:srgbClr val="000099"/>
                </a:solidFill>
              </a:rPr>
              <a:t>r</a:t>
            </a:r>
            <a:r>
              <a:rPr lang="es-ES" sz="2000" dirty="0">
                <a:solidFill>
                  <a:srgbClr val="000099"/>
                </a:solidFill>
              </a:rPr>
              <a:t> por carga lineal </a:t>
            </a:r>
            <a:r>
              <a:rPr lang="es-ES" sz="2000" i="1" dirty="0" err="1">
                <a:solidFill>
                  <a:srgbClr val="000099"/>
                </a:solidFill>
              </a:rPr>
              <a:t>dq</a:t>
            </a:r>
            <a:r>
              <a:rPr lang="es-ES" sz="2000" dirty="0">
                <a:solidFill>
                  <a:srgbClr val="000099"/>
                </a:solidFill>
              </a:rPr>
              <a:t> = </a:t>
            </a:r>
            <a:r>
              <a:rPr lang="el-GR" sz="2000" dirty="0">
                <a:solidFill>
                  <a:srgbClr val="000099"/>
                </a:solidFill>
              </a:rPr>
              <a:t>λ</a:t>
            </a:r>
            <a:r>
              <a:rPr lang="es-ES" sz="2000" i="1" dirty="0" err="1">
                <a:solidFill>
                  <a:srgbClr val="000099"/>
                </a:solidFill>
                <a:sym typeface="Symbol"/>
              </a:rPr>
              <a:t>dL</a:t>
            </a:r>
            <a:r>
              <a:rPr lang="es-ES" sz="2000" i="1" dirty="0">
                <a:solidFill>
                  <a:srgbClr val="000099"/>
                </a:solidFill>
                <a:sym typeface="Symbol"/>
              </a:rPr>
              <a:t>  (</a:t>
            </a:r>
            <a:r>
              <a:rPr lang="el-GR" sz="2000" dirty="0">
                <a:solidFill>
                  <a:srgbClr val="000099"/>
                </a:solidFill>
              </a:rPr>
              <a:t>λ</a:t>
            </a:r>
            <a:r>
              <a:rPr lang="es-ES" sz="2000" i="1" dirty="0">
                <a:solidFill>
                  <a:srgbClr val="000099"/>
                </a:solidFill>
                <a:sym typeface="Symbol"/>
              </a:rPr>
              <a:t>=</a:t>
            </a:r>
            <a:r>
              <a:rPr lang="es-ES" sz="2000" i="1" dirty="0" err="1">
                <a:solidFill>
                  <a:srgbClr val="000099"/>
                </a:solidFill>
                <a:sym typeface="Symbol"/>
              </a:rPr>
              <a:t>dq</a:t>
            </a:r>
            <a:r>
              <a:rPr lang="es-ES" sz="2000" i="1" dirty="0">
                <a:solidFill>
                  <a:srgbClr val="000099"/>
                </a:solidFill>
                <a:sym typeface="Symbol"/>
              </a:rPr>
              <a:t>/</a:t>
            </a:r>
            <a:r>
              <a:rPr lang="es-ES" sz="2000" i="1" dirty="0" err="1">
                <a:solidFill>
                  <a:srgbClr val="000099"/>
                </a:solidFill>
                <a:sym typeface="Symbol"/>
              </a:rPr>
              <a:t>dL</a:t>
            </a:r>
            <a:r>
              <a:rPr lang="es-ES" sz="2000" i="1" dirty="0">
                <a:solidFill>
                  <a:srgbClr val="000099"/>
                </a:solidFill>
                <a:sym typeface="Symbol"/>
              </a:rPr>
              <a:t> </a:t>
            </a:r>
            <a:r>
              <a:rPr lang="es-ES" sz="2000" b="1" i="1" dirty="0" err="1">
                <a:solidFill>
                  <a:srgbClr val="000099"/>
                </a:solidFill>
                <a:sym typeface="Symbol"/>
              </a:rPr>
              <a:t>cte</a:t>
            </a:r>
            <a:r>
              <a:rPr lang="es-ES" sz="2000" i="1" dirty="0">
                <a:solidFill>
                  <a:srgbClr val="000099"/>
                </a:solidFill>
                <a:sym typeface="Symbol"/>
              </a:rPr>
              <a:t>)</a:t>
            </a:r>
            <a:endParaRPr lang="es-ES" sz="2000" dirty="0">
              <a:solidFill>
                <a:srgbClr val="000099"/>
              </a:solidFill>
            </a:endParaRPr>
          </a:p>
        </p:txBody>
      </p:sp>
      <p:sp>
        <p:nvSpPr>
          <p:cNvPr id="16" name="15 Rectángulo"/>
          <p:cNvSpPr/>
          <p:nvPr/>
        </p:nvSpPr>
        <p:spPr>
          <a:xfrm>
            <a:off x="3865686" y="5925490"/>
            <a:ext cx="4822154" cy="707886"/>
          </a:xfrm>
          <a:prstGeom prst="rect">
            <a:avLst/>
          </a:prstGeom>
        </p:spPr>
        <p:txBody>
          <a:bodyPr wrap="none">
            <a:spAutoFit/>
          </a:bodyPr>
          <a:lstStyle/>
          <a:p>
            <a:pPr>
              <a:buClr>
                <a:srgbClr val="000099"/>
              </a:buClr>
              <a:buFont typeface="Arial" pitchFamily="34" charset="0"/>
              <a:buChar char="•"/>
            </a:pPr>
            <a:r>
              <a:rPr lang="es-ES" sz="2000" i="1" dirty="0">
                <a:solidFill>
                  <a:srgbClr val="000099"/>
                </a:solidFill>
                <a:sym typeface="Symbol"/>
              </a:rPr>
              <a:t> </a:t>
            </a:r>
            <a:r>
              <a:rPr lang="es-ES" sz="2000" i="1" dirty="0" err="1">
                <a:solidFill>
                  <a:srgbClr val="000099"/>
                </a:solidFill>
                <a:sym typeface="Symbol"/>
              </a:rPr>
              <a:t>d</a:t>
            </a:r>
            <a:r>
              <a:rPr lang="es-ES" sz="2000" b="1" i="1" dirty="0" err="1">
                <a:solidFill>
                  <a:srgbClr val="000099"/>
                </a:solidFill>
                <a:sym typeface="Symbol"/>
              </a:rPr>
              <a:t>E</a:t>
            </a:r>
            <a:r>
              <a:rPr lang="es-ES" sz="2000" dirty="0">
                <a:solidFill>
                  <a:srgbClr val="000099"/>
                </a:solidFill>
                <a:sym typeface="Symbol"/>
              </a:rPr>
              <a:t> se suma a todas las cargas </a:t>
            </a:r>
            <a:r>
              <a:rPr lang="es-ES" sz="2000" i="1" dirty="0" err="1">
                <a:solidFill>
                  <a:srgbClr val="000099"/>
                </a:solidFill>
                <a:sym typeface="Symbol"/>
              </a:rPr>
              <a:t>dq</a:t>
            </a:r>
            <a:r>
              <a:rPr lang="es-ES" sz="2000" dirty="0">
                <a:solidFill>
                  <a:srgbClr val="000099"/>
                </a:solidFill>
                <a:sym typeface="Symbol"/>
              </a:rPr>
              <a:t>:</a:t>
            </a:r>
          </a:p>
          <a:p>
            <a:pPr>
              <a:buClr>
                <a:srgbClr val="000099"/>
              </a:buClr>
            </a:pPr>
            <a:r>
              <a:rPr lang="es-ES" sz="2000" dirty="0">
                <a:solidFill>
                  <a:srgbClr val="000099"/>
                </a:solidFill>
                <a:sym typeface="Symbol"/>
              </a:rPr>
              <a:t>	 se integra </a:t>
            </a:r>
            <a:r>
              <a:rPr lang="es-ES" sz="2000" i="1" dirty="0" err="1">
                <a:solidFill>
                  <a:srgbClr val="000099"/>
                </a:solidFill>
              </a:rPr>
              <a:t>dq</a:t>
            </a:r>
            <a:r>
              <a:rPr lang="es-ES" sz="2000" dirty="0">
                <a:solidFill>
                  <a:srgbClr val="000099"/>
                </a:solidFill>
              </a:rPr>
              <a:t> = </a:t>
            </a:r>
            <a:r>
              <a:rPr lang="el-GR" sz="2000" dirty="0">
                <a:solidFill>
                  <a:srgbClr val="000099"/>
                </a:solidFill>
              </a:rPr>
              <a:t>λ</a:t>
            </a:r>
            <a:r>
              <a:rPr lang="es-ES" sz="2000" i="1" dirty="0" err="1">
                <a:solidFill>
                  <a:srgbClr val="000099"/>
                </a:solidFill>
                <a:sym typeface="Symbol"/>
              </a:rPr>
              <a:t>dL</a:t>
            </a:r>
            <a:r>
              <a:rPr lang="es-ES" sz="2000" dirty="0">
                <a:solidFill>
                  <a:srgbClr val="000099"/>
                </a:solidFill>
              </a:rPr>
              <a:t> </a:t>
            </a:r>
            <a:r>
              <a:rPr lang="es-ES" sz="2000" dirty="0">
                <a:solidFill>
                  <a:srgbClr val="000099"/>
                </a:solidFill>
                <a:sym typeface="Symbol"/>
              </a:rPr>
              <a:t>a la longitud L</a:t>
            </a:r>
            <a:endParaRPr lang="en-US" sz="2000" dirty="0"/>
          </a:p>
        </p:txBody>
      </p:sp>
      <p:graphicFrame>
        <p:nvGraphicFramePr>
          <p:cNvPr id="192513" name="Object 1"/>
          <p:cNvGraphicFramePr>
            <a:graphicFrameLocks noChangeAspect="1"/>
          </p:cNvGraphicFramePr>
          <p:nvPr>
            <p:extLst>
              <p:ext uri="{D42A27DB-BD31-4B8C-83A1-F6EECF244321}">
                <p14:modId xmlns:p14="http://schemas.microsoft.com/office/powerpoint/2010/main" val="2648012215"/>
              </p:ext>
            </p:extLst>
          </p:nvPr>
        </p:nvGraphicFramePr>
        <p:xfrm>
          <a:off x="467544" y="5775793"/>
          <a:ext cx="3398142" cy="955076"/>
        </p:xfrm>
        <a:graphic>
          <a:graphicData uri="http://schemas.openxmlformats.org/presentationml/2006/ole">
            <mc:AlternateContent xmlns:mc="http://schemas.openxmlformats.org/markup-compatibility/2006">
              <mc:Choice xmlns:v="urn:schemas-microsoft-com:vml" Requires="v">
                <p:oleObj name="OpenOffice.org" r:id="rId3" imgW="1816200" imgH="413640" progId="opendocument.MathDocument.1">
                  <p:embed/>
                </p:oleObj>
              </mc:Choice>
              <mc:Fallback>
                <p:oleObj name="OpenOffice.org" r:id="rId3" imgW="1816200" imgH="413640" progId="opendocument.MathDocument.1">
                  <p:embed/>
                  <p:pic>
                    <p:nvPicPr>
                      <p:cNvPr id="192513"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775793"/>
                        <a:ext cx="3398142" cy="955076"/>
                      </a:xfrm>
                      <a:prstGeom prst="rect">
                        <a:avLst/>
                      </a:prstGeom>
                      <a:solidFill>
                        <a:srgbClr val="FFFF99"/>
                      </a:solidFill>
                      <a:ln w="9525">
                        <a:solidFill>
                          <a:schemeClr val="tx1"/>
                        </a:solidFill>
                        <a:miter lim="800000"/>
                        <a:headEnd/>
                        <a:tailEnd/>
                      </a:ln>
                    </p:spPr>
                  </p:pic>
                </p:oleObj>
              </mc:Fallback>
            </mc:AlternateContent>
          </a:graphicData>
        </a:graphic>
      </p:graphicFrame>
      <p:pic>
        <p:nvPicPr>
          <p:cNvPr id="12" name="Imagen 11">
            <a:extLst>
              <a:ext uri="{FF2B5EF4-FFF2-40B4-BE49-F238E27FC236}">
                <a16:creationId xmlns:a16="http://schemas.microsoft.com/office/drawing/2014/main" id="{7211A261-405D-4F35-A28F-C74F799470DA}"/>
              </a:ext>
            </a:extLst>
          </p:cNvPr>
          <p:cNvPicPr>
            <a:picLocks noChangeAspect="1"/>
          </p:cNvPicPr>
          <p:nvPr/>
        </p:nvPicPr>
        <p:blipFill rotWithShape="1">
          <a:blip r:embed="rId5"/>
          <a:srcRect l="4677" t="4088" r="2097" b="5962"/>
          <a:stretch/>
        </p:blipFill>
        <p:spPr>
          <a:xfrm>
            <a:off x="1176" y="2306929"/>
            <a:ext cx="5221088" cy="3397943"/>
          </a:xfrm>
          <a:prstGeom prst="rect">
            <a:avLst/>
          </a:prstGeom>
        </p:spPr>
      </p:pic>
      <p:sp>
        <p:nvSpPr>
          <p:cNvPr id="13" name="Text Box 1">
            <a:extLst>
              <a:ext uri="{FF2B5EF4-FFF2-40B4-BE49-F238E27FC236}">
                <a16:creationId xmlns:a16="http://schemas.microsoft.com/office/drawing/2014/main" id="{491AD878-7E16-4D6D-8D97-7CB61F4E44C3}"/>
              </a:ext>
            </a:extLst>
          </p:cNvPr>
          <p:cNvSpPr txBox="1">
            <a:spLocks noChangeArrowheads="1"/>
          </p:cNvSpPr>
          <p:nvPr/>
        </p:nvSpPr>
        <p:spPr bwMode="auto">
          <a:xfrm>
            <a:off x="0" y="9342"/>
            <a:ext cx="9144000" cy="10730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200" b="1" dirty="0">
                <a:solidFill>
                  <a:srgbClr val="000099"/>
                </a:solidFill>
              </a:rPr>
              <a:t>Campo eléctrico </a:t>
            </a:r>
            <a:r>
              <a:rPr lang="es-ES" sz="3200" dirty="0">
                <a:solidFill>
                  <a:srgbClr val="000099"/>
                </a:solidFill>
              </a:rPr>
              <a:t>creado por una distribución </a:t>
            </a:r>
            <a:r>
              <a:rPr lang="es-ES" sz="3200" i="1" dirty="0">
                <a:solidFill>
                  <a:srgbClr val="000099"/>
                </a:solidFill>
              </a:rPr>
              <a:t>continua</a:t>
            </a:r>
            <a:r>
              <a:rPr lang="es-ES" sz="3200" dirty="0">
                <a:solidFill>
                  <a:srgbClr val="000099"/>
                </a:solidFill>
              </a:rPr>
              <a:t> de carga (</a:t>
            </a:r>
            <a:r>
              <a:rPr lang="es-ES" sz="3200" b="1" dirty="0">
                <a:solidFill>
                  <a:srgbClr val="000099"/>
                </a:solidFill>
              </a:rPr>
              <a:t>lineal</a:t>
            </a:r>
            <a:r>
              <a:rPr lang="es-ES" sz="3200" dirty="0">
                <a:solidFill>
                  <a:srgbClr val="000099"/>
                </a:solidFill>
              </a:rPr>
              <a:t>)</a:t>
            </a:r>
            <a:endParaRPr lang="es-ES" sz="3200" i="1" baseline="-25000" dirty="0">
              <a:solidFill>
                <a:srgbClr val="000099"/>
              </a:solidFill>
            </a:endParaRPr>
          </a:p>
        </p:txBody>
      </p:sp>
      <p:sp>
        <p:nvSpPr>
          <p:cNvPr id="14" name="9 CuadroTexto">
            <a:extLst>
              <a:ext uri="{FF2B5EF4-FFF2-40B4-BE49-F238E27FC236}">
                <a16:creationId xmlns:a16="http://schemas.microsoft.com/office/drawing/2014/main" id="{6F374EC6-2AD1-4D73-B0C8-BDFB49B75F73}"/>
              </a:ext>
            </a:extLst>
          </p:cNvPr>
          <p:cNvSpPr txBox="1"/>
          <p:nvPr/>
        </p:nvSpPr>
        <p:spPr>
          <a:xfrm>
            <a:off x="5692062" y="3845506"/>
            <a:ext cx="3259874" cy="646331"/>
          </a:xfrm>
          <a:prstGeom prst="rect">
            <a:avLst/>
          </a:prstGeom>
          <a:noFill/>
          <a:ln>
            <a:solidFill>
              <a:srgbClr val="FF0000"/>
            </a:solidFill>
          </a:ln>
        </p:spPr>
        <p:txBody>
          <a:bodyPr wrap="square" rtlCol="0">
            <a:spAutoFit/>
          </a:bodyPr>
          <a:lstStyle/>
          <a:p>
            <a:r>
              <a:rPr lang="en-US" b="1" dirty="0" err="1">
                <a:solidFill>
                  <a:srgbClr val="000099"/>
                </a:solidFill>
              </a:rPr>
              <a:t>u</a:t>
            </a:r>
            <a:r>
              <a:rPr lang="en-US" b="1" baseline="-25000" dirty="0" err="1">
                <a:solidFill>
                  <a:srgbClr val="000099"/>
                </a:solidFill>
              </a:rPr>
              <a:t>r</a:t>
            </a:r>
            <a:r>
              <a:rPr lang="en-US" dirty="0">
                <a:solidFill>
                  <a:srgbClr val="000099"/>
                </a:solidFill>
              </a:rPr>
              <a:t> vector</a:t>
            </a:r>
            <a:r>
              <a:rPr lang="en-US" dirty="0">
                <a:solidFill>
                  <a:srgbClr val="FF0000"/>
                </a:solidFill>
              </a:rPr>
              <a:t> </a:t>
            </a:r>
            <a:r>
              <a:rPr lang="en-US" i="1" dirty="0" err="1">
                <a:solidFill>
                  <a:srgbClr val="FF0000"/>
                </a:solidFill>
              </a:rPr>
              <a:t>unitario</a:t>
            </a:r>
            <a:r>
              <a:rPr lang="en-US" dirty="0">
                <a:solidFill>
                  <a:srgbClr val="FF0000"/>
                </a:solidFill>
              </a:rPr>
              <a:t> </a:t>
            </a:r>
            <a:r>
              <a:rPr lang="en-US" dirty="0">
                <a:solidFill>
                  <a:srgbClr val="000099"/>
                </a:solidFill>
              </a:rPr>
              <a:t>en la </a:t>
            </a:r>
            <a:r>
              <a:rPr lang="en-US" dirty="0" err="1">
                <a:solidFill>
                  <a:srgbClr val="000099"/>
                </a:solidFill>
              </a:rPr>
              <a:t>dirección</a:t>
            </a:r>
            <a:r>
              <a:rPr lang="en-US" dirty="0">
                <a:solidFill>
                  <a:srgbClr val="000099"/>
                </a:solidFill>
              </a:rPr>
              <a:t> de</a:t>
            </a:r>
            <a:r>
              <a:rPr lang="en-US" dirty="0">
                <a:solidFill>
                  <a:srgbClr val="FF0000"/>
                </a:solidFill>
              </a:rPr>
              <a:t> </a:t>
            </a:r>
            <a:r>
              <a:rPr lang="es-ES" b="1" i="1" dirty="0">
                <a:solidFill>
                  <a:srgbClr val="FF0000"/>
                </a:solidFill>
              </a:rPr>
              <a:t>r</a:t>
            </a:r>
            <a:r>
              <a:rPr lang="es-ES" i="1" dirty="0">
                <a:solidFill>
                  <a:srgbClr val="FF0000"/>
                </a:solidFill>
              </a:rPr>
              <a:t> </a:t>
            </a:r>
            <a:r>
              <a:rPr lang="es-ES" dirty="0">
                <a:solidFill>
                  <a:srgbClr val="000099"/>
                </a:solidFill>
              </a:rPr>
              <a:t>:  de</a:t>
            </a:r>
            <a:r>
              <a:rPr lang="es-ES" i="1" dirty="0">
                <a:solidFill>
                  <a:srgbClr val="FF0000"/>
                </a:solidFill>
              </a:rPr>
              <a:t> </a:t>
            </a:r>
            <a:r>
              <a:rPr lang="es-ES" i="1" dirty="0" err="1">
                <a:solidFill>
                  <a:srgbClr val="FF0000"/>
                </a:solidFill>
              </a:rPr>
              <a:t>dq</a:t>
            </a:r>
            <a:r>
              <a:rPr lang="es-ES" i="1" dirty="0">
                <a:solidFill>
                  <a:srgbClr val="FF0000"/>
                </a:solidFill>
              </a:rPr>
              <a:t> </a:t>
            </a:r>
            <a:r>
              <a:rPr lang="es-ES" dirty="0">
                <a:solidFill>
                  <a:srgbClr val="000099"/>
                </a:solidFill>
              </a:rPr>
              <a:t>hacia</a:t>
            </a:r>
            <a:r>
              <a:rPr lang="es-ES" i="1" dirty="0">
                <a:solidFill>
                  <a:srgbClr val="FF0000"/>
                </a:solidFill>
              </a:rPr>
              <a:t> P</a:t>
            </a:r>
            <a:endParaRPr lang="en-US" dirty="0">
              <a:solidFill>
                <a:srgbClr val="FF0000"/>
              </a:solidFill>
            </a:endParaRPr>
          </a:p>
        </p:txBody>
      </p:sp>
    </p:spTree>
    <p:extLst>
      <p:ext uri="{BB962C8B-B14F-4D97-AF65-F5344CB8AC3E}">
        <p14:creationId xmlns:p14="http://schemas.microsoft.com/office/powerpoint/2010/main" val="31582487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BEC8B272-5EF1-4557-A41D-C20F696B99F2}"/>
              </a:ext>
            </a:extLst>
          </p:cNvPr>
          <p:cNvSpPr txBox="1">
            <a:spLocks noChangeArrowheads="1"/>
          </p:cNvSpPr>
          <p:nvPr/>
        </p:nvSpPr>
        <p:spPr bwMode="auto">
          <a:xfrm>
            <a:off x="0" y="9342"/>
            <a:ext cx="9144000" cy="710067"/>
          </a:xfrm>
          <a:prstGeom prst="rect">
            <a:avLst/>
          </a:prstGeom>
          <a:solidFill>
            <a:srgbClr val="92D050"/>
          </a:solidFill>
          <a:ln w="9525">
            <a:noFill/>
            <a:round/>
            <a:headEnd/>
            <a:tailEnd/>
          </a:ln>
          <a:effec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b="1" dirty="0">
                <a:solidFill>
                  <a:schemeClr val="tx1"/>
                </a:solidFill>
              </a:rPr>
              <a:t>Ejemplo </a:t>
            </a:r>
            <a:r>
              <a:rPr lang="es-ES" sz="2000" dirty="0">
                <a:solidFill>
                  <a:schemeClr val="tx1"/>
                </a:solidFill>
              </a:rPr>
              <a:t>de</a:t>
            </a:r>
            <a:r>
              <a:rPr lang="es-ES" sz="2000" b="1" dirty="0">
                <a:solidFill>
                  <a:schemeClr val="tx1"/>
                </a:solidFill>
              </a:rPr>
              <a:t> cálculo </a:t>
            </a:r>
            <a:r>
              <a:rPr lang="es-ES" sz="2000" dirty="0">
                <a:solidFill>
                  <a:schemeClr val="tx1"/>
                </a:solidFill>
              </a:rPr>
              <a:t>de</a:t>
            </a:r>
            <a:r>
              <a:rPr lang="es-ES" sz="2000" b="1" dirty="0">
                <a:solidFill>
                  <a:schemeClr val="tx1"/>
                </a:solidFill>
              </a:rPr>
              <a:t> Campo eléctrico </a:t>
            </a:r>
            <a:r>
              <a:rPr lang="es-ES" sz="2000" dirty="0">
                <a:solidFill>
                  <a:schemeClr val="tx1"/>
                </a:solidFill>
              </a:rPr>
              <a:t>creado por una distribución lineal </a:t>
            </a:r>
            <a:r>
              <a:rPr lang="es-ES" sz="2000" i="1" dirty="0">
                <a:solidFill>
                  <a:schemeClr val="tx1"/>
                </a:solidFill>
              </a:rPr>
              <a:t>uniforme</a:t>
            </a:r>
            <a:r>
              <a:rPr lang="es-ES" sz="2000" dirty="0">
                <a:solidFill>
                  <a:schemeClr val="tx1"/>
                </a:solidFill>
              </a:rPr>
              <a:t> de carga (</a:t>
            </a:r>
            <a:r>
              <a:rPr lang="el-GR" sz="2000" b="1" dirty="0">
                <a:solidFill>
                  <a:schemeClr val="tx1"/>
                </a:solidFill>
              </a:rPr>
              <a:t>λ</a:t>
            </a:r>
            <a:r>
              <a:rPr lang="es-ES" sz="2000" b="1" dirty="0">
                <a:solidFill>
                  <a:schemeClr val="tx1"/>
                </a:solidFill>
              </a:rPr>
              <a:t> </a:t>
            </a:r>
            <a:r>
              <a:rPr lang="es-ES" sz="2000" b="1" dirty="0" err="1">
                <a:solidFill>
                  <a:schemeClr val="tx1"/>
                </a:solidFill>
              </a:rPr>
              <a:t>cte</a:t>
            </a:r>
            <a:r>
              <a:rPr lang="es-ES" sz="2000" dirty="0">
                <a:solidFill>
                  <a:schemeClr val="tx1"/>
                </a:solidFill>
              </a:rPr>
              <a:t>): </a:t>
            </a:r>
            <a:r>
              <a:rPr lang="es-ES" sz="2000" b="1" dirty="0">
                <a:solidFill>
                  <a:schemeClr val="tx1"/>
                </a:solidFill>
              </a:rPr>
              <a:t>E</a:t>
            </a:r>
            <a:r>
              <a:rPr lang="es-ES" sz="2000" dirty="0">
                <a:solidFill>
                  <a:schemeClr val="tx1"/>
                </a:solidFill>
              </a:rPr>
              <a:t> de </a:t>
            </a:r>
            <a:r>
              <a:rPr lang="es-ES" sz="2000" b="1" dirty="0">
                <a:solidFill>
                  <a:schemeClr val="tx1"/>
                </a:solidFill>
              </a:rPr>
              <a:t>hilo infinito </a:t>
            </a:r>
            <a:r>
              <a:rPr lang="es-ES" sz="2000" dirty="0">
                <a:solidFill>
                  <a:schemeClr val="tx1"/>
                </a:solidFill>
              </a:rPr>
              <a:t>en un punto a distancia R</a:t>
            </a:r>
            <a:endParaRPr lang="es-ES" sz="2000" i="1" baseline="-25000" dirty="0">
              <a:solidFill>
                <a:schemeClr val="tx1"/>
              </a:solidFill>
            </a:endParaRPr>
          </a:p>
        </p:txBody>
      </p:sp>
      <p:pic>
        <p:nvPicPr>
          <p:cNvPr id="5" name="Imagen 4">
            <a:extLst>
              <a:ext uri="{FF2B5EF4-FFF2-40B4-BE49-F238E27FC236}">
                <a16:creationId xmlns:a16="http://schemas.microsoft.com/office/drawing/2014/main" id="{642D68A2-6540-4E20-BEBF-6D9FE575E4FE}"/>
              </a:ext>
            </a:extLst>
          </p:cNvPr>
          <p:cNvPicPr>
            <a:picLocks noChangeAspect="1"/>
          </p:cNvPicPr>
          <p:nvPr/>
        </p:nvPicPr>
        <p:blipFill rotWithShape="1">
          <a:blip r:embed="rId2"/>
          <a:srcRect t="81863"/>
          <a:stretch/>
        </p:blipFill>
        <p:spPr>
          <a:xfrm>
            <a:off x="166348" y="4084821"/>
            <a:ext cx="8665617" cy="1056095"/>
          </a:xfrm>
          <a:prstGeom prst="rect">
            <a:avLst/>
          </a:prstGeom>
        </p:spPr>
      </p:pic>
      <p:pic>
        <p:nvPicPr>
          <p:cNvPr id="7" name="Imagen 6">
            <a:extLst>
              <a:ext uri="{FF2B5EF4-FFF2-40B4-BE49-F238E27FC236}">
                <a16:creationId xmlns:a16="http://schemas.microsoft.com/office/drawing/2014/main" id="{C1558876-F790-4646-98E9-C6BA70D73875}"/>
              </a:ext>
            </a:extLst>
          </p:cNvPr>
          <p:cNvPicPr>
            <a:picLocks noChangeAspect="1"/>
          </p:cNvPicPr>
          <p:nvPr/>
        </p:nvPicPr>
        <p:blipFill rotWithShape="1">
          <a:blip r:embed="rId2"/>
          <a:srcRect t="10155" r="56300" b="41797"/>
          <a:stretch/>
        </p:blipFill>
        <p:spPr>
          <a:xfrm>
            <a:off x="1187624" y="2244890"/>
            <a:ext cx="2611016" cy="1929104"/>
          </a:xfrm>
          <a:prstGeom prst="rect">
            <a:avLst/>
          </a:prstGeom>
        </p:spPr>
      </p:pic>
      <p:pic>
        <p:nvPicPr>
          <p:cNvPr id="11" name="Imagen 10">
            <a:extLst>
              <a:ext uri="{FF2B5EF4-FFF2-40B4-BE49-F238E27FC236}">
                <a16:creationId xmlns:a16="http://schemas.microsoft.com/office/drawing/2014/main" id="{E3565B2C-BB46-4DFC-95C4-1F0E22D568D9}"/>
              </a:ext>
            </a:extLst>
          </p:cNvPr>
          <p:cNvPicPr>
            <a:picLocks noChangeAspect="1"/>
          </p:cNvPicPr>
          <p:nvPr/>
        </p:nvPicPr>
        <p:blipFill>
          <a:blip r:embed="rId3"/>
          <a:stretch>
            <a:fillRect/>
          </a:stretch>
        </p:blipFill>
        <p:spPr>
          <a:xfrm>
            <a:off x="0" y="974295"/>
            <a:ext cx="9144000" cy="568171"/>
          </a:xfrm>
          <a:prstGeom prst="rect">
            <a:avLst/>
          </a:prstGeom>
        </p:spPr>
      </p:pic>
      <p:pic>
        <p:nvPicPr>
          <p:cNvPr id="12" name="Imagen 11">
            <a:extLst>
              <a:ext uri="{FF2B5EF4-FFF2-40B4-BE49-F238E27FC236}">
                <a16:creationId xmlns:a16="http://schemas.microsoft.com/office/drawing/2014/main" id="{0E698FC4-D09C-48E5-9999-405DB854697A}"/>
              </a:ext>
            </a:extLst>
          </p:cNvPr>
          <p:cNvPicPr>
            <a:picLocks noChangeAspect="1"/>
          </p:cNvPicPr>
          <p:nvPr/>
        </p:nvPicPr>
        <p:blipFill rotWithShape="1">
          <a:blip r:embed="rId2"/>
          <a:srcRect t="58427" r="5292" b="30044"/>
          <a:stretch/>
        </p:blipFill>
        <p:spPr>
          <a:xfrm>
            <a:off x="21704" y="1596979"/>
            <a:ext cx="8589856" cy="702629"/>
          </a:xfrm>
          <a:prstGeom prst="rect">
            <a:avLst/>
          </a:prstGeom>
        </p:spPr>
      </p:pic>
      <p:pic>
        <p:nvPicPr>
          <p:cNvPr id="14" name="Imagen 13">
            <a:extLst>
              <a:ext uri="{FF2B5EF4-FFF2-40B4-BE49-F238E27FC236}">
                <a16:creationId xmlns:a16="http://schemas.microsoft.com/office/drawing/2014/main" id="{1CFA8F5E-E2C3-420C-B8EB-CCB9A3B0C573}"/>
              </a:ext>
            </a:extLst>
          </p:cNvPr>
          <p:cNvPicPr>
            <a:picLocks noChangeAspect="1"/>
          </p:cNvPicPr>
          <p:nvPr/>
        </p:nvPicPr>
        <p:blipFill rotWithShape="1">
          <a:blip r:embed="rId4"/>
          <a:srcRect b="65394"/>
          <a:stretch/>
        </p:blipFill>
        <p:spPr>
          <a:xfrm>
            <a:off x="115192" y="5152298"/>
            <a:ext cx="8760030" cy="1454896"/>
          </a:xfrm>
          <a:prstGeom prst="rect">
            <a:avLst/>
          </a:prstGeom>
        </p:spPr>
      </p:pic>
      <p:pic>
        <p:nvPicPr>
          <p:cNvPr id="17" name="Imagen 16">
            <a:extLst>
              <a:ext uri="{FF2B5EF4-FFF2-40B4-BE49-F238E27FC236}">
                <a16:creationId xmlns:a16="http://schemas.microsoft.com/office/drawing/2014/main" id="{AEAD69ED-9A42-4FD9-9D9C-AFA9EE20DF1E}"/>
              </a:ext>
            </a:extLst>
          </p:cNvPr>
          <p:cNvPicPr>
            <a:picLocks noChangeAspect="1"/>
          </p:cNvPicPr>
          <p:nvPr/>
        </p:nvPicPr>
        <p:blipFill rotWithShape="1">
          <a:blip r:embed="rId2"/>
          <a:srcRect t="68882" r="76183" b="16524"/>
          <a:stretch/>
        </p:blipFill>
        <p:spPr>
          <a:xfrm>
            <a:off x="3923928" y="2638206"/>
            <a:ext cx="2160240" cy="889402"/>
          </a:xfrm>
          <a:prstGeom prst="rect">
            <a:avLst/>
          </a:prstGeom>
        </p:spPr>
      </p:pic>
    </p:spTree>
    <p:extLst>
      <p:ext uri="{BB962C8B-B14F-4D97-AF65-F5344CB8AC3E}">
        <p14:creationId xmlns:p14="http://schemas.microsoft.com/office/powerpoint/2010/main" val="393626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B3C993-5A94-4451-B417-C10C65C96D9C}"/>
              </a:ext>
            </a:extLst>
          </p:cNvPr>
          <p:cNvPicPr>
            <a:picLocks noChangeAspect="1"/>
          </p:cNvPicPr>
          <p:nvPr/>
        </p:nvPicPr>
        <p:blipFill rotWithShape="1">
          <a:blip r:embed="rId2"/>
          <a:srcRect t="35773"/>
          <a:stretch/>
        </p:blipFill>
        <p:spPr>
          <a:xfrm>
            <a:off x="251520" y="404664"/>
            <a:ext cx="8388424" cy="2585643"/>
          </a:xfrm>
          <a:prstGeom prst="rect">
            <a:avLst/>
          </a:prstGeom>
        </p:spPr>
      </p:pic>
      <p:pic>
        <p:nvPicPr>
          <p:cNvPr id="4" name="Imagen 3">
            <a:extLst>
              <a:ext uri="{FF2B5EF4-FFF2-40B4-BE49-F238E27FC236}">
                <a16:creationId xmlns:a16="http://schemas.microsoft.com/office/drawing/2014/main" id="{B65457A3-F37C-4D9A-93AD-6430D5A0463F}"/>
              </a:ext>
            </a:extLst>
          </p:cNvPr>
          <p:cNvPicPr>
            <a:picLocks noChangeAspect="1"/>
          </p:cNvPicPr>
          <p:nvPr/>
        </p:nvPicPr>
        <p:blipFill>
          <a:blip r:embed="rId3"/>
          <a:stretch>
            <a:fillRect/>
          </a:stretch>
        </p:blipFill>
        <p:spPr>
          <a:xfrm>
            <a:off x="145194" y="3367236"/>
            <a:ext cx="8601075" cy="3086100"/>
          </a:xfrm>
          <a:prstGeom prst="rect">
            <a:avLst/>
          </a:prstGeom>
        </p:spPr>
      </p:pic>
    </p:spTree>
    <p:extLst>
      <p:ext uri="{BB962C8B-B14F-4D97-AF65-F5344CB8AC3E}">
        <p14:creationId xmlns:p14="http://schemas.microsoft.com/office/powerpoint/2010/main" val="250630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575556" y="2420888"/>
            <a:ext cx="7992888" cy="707886"/>
          </a:xfrm>
          <a:prstGeom prst="rect">
            <a:avLst/>
          </a:prstGeom>
          <a:solidFill>
            <a:srgbClr val="FFCC66"/>
          </a:solidFill>
        </p:spPr>
        <p:txBody>
          <a:bodyPr wrap="square" rtlCol="0">
            <a:spAutoFit/>
          </a:bodyPr>
          <a:lstStyle/>
          <a:p>
            <a:pPr algn="ctr"/>
            <a:r>
              <a:rPr lang="en-US" sz="4000" dirty="0">
                <a:solidFill>
                  <a:schemeClr val="tx1"/>
                </a:solidFill>
              </a:rPr>
              <a:t>2.6- DIPOLO ELÉCTRICO</a:t>
            </a:r>
            <a:endParaRPr lang="en-US" sz="4000" b="1" i="1" dirty="0">
              <a:solidFill>
                <a:schemeClr val="tx1"/>
              </a:solidFill>
            </a:endParaRPr>
          </a:p>
        </p:txBody>
      </p:sp>
    </p:spTree>
    <p:extLst>
      <p:ext uri="{BB962C8B-B14F-4D97-AF65-F5344CB8AC3E}">
        <p14:creationId xmlns:p14="http://schemas.microsoft.com/office/powerpoint/2010/main" val="414230112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57F556CC-F6CF-4A75-A799-AB5603360858}"/>
              </a:ext>
            </a:extLst>
          </p:cNvPr>
          <p:cNvSpPr txBox="1">
            <a:spLocks noChangeArrowheads="1"/>
          </p:cNvSpPr>
          <p:nvPr/>
        </p:nvSpPr>
        <p:spPr bwMode="auto">
          <a:xfrm>
            <a:off x="0" y="9342"/>
            <a:ext cx="9144000" cy="710067"/>
          </a:xfrm>
          <a:prstGeom prst="rect">
            <a:avLst/>
          </a:prstGeom>
          <a:solidFill>
            <a:srgbClr val="92D050"/>
          </a:solidFill>
          <a:ln w="9525">
            <a:noFill/>
            <a:round/>
            <a:headEnd/>
            <a:tailEnd/>
          </a:ln>
          <a:effec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b="1" dirty="0">
                <a:solidFill>
                  <a:schemeClr val="tx1"/>
                </a:solidFill>
              </a:rPr>
              <a:t>Ejemplo </a:t>
            </a:r>
            <a:r>
              <a:rPr lang="es-ES" sz="2000" dirty="0">
                <a:solidFill>
                  <a:schemeClr val="tx1"/>
                </a:solidFill>
              </a:rPr>
              <a:t>de</a:t>
            </a:r>
            <a:r>
              <a:rPr lang="es-ES" sz="2000" b="1" dirty="0">
                <a:solidFill>
                  <a:schemeClr val="tx1"/>
                </a:solidFill>
              </a:rPr>
              <a:t> cálculo </a:t>
            </a:r>
            <a:r>
              <a:rPr lang="es-ES" sz="2000" dirty="0">
                <a:solidFill>
                  <a:schemeClr val="tx1"/>
                </a:solidFill>
              </a:rPr>
              <a:t>de</a:t>
            </a:r>
            <a:r>
              <a:rPr lang="es-ES" sz="2000" b="1" dirty="0">
                <a:solidFill>
                  <a:schemeClr val="tx1"/>
                </a:solidFill>
              </a:rPr>
              <a:t> Campo eléctrico </a:t>
            </a:r>
            <a:r>
              <a:rPr lang="es-ES" sz="2000" dirty="0">
                <a:solidFill>
                  <a:schemeClr val="tx1"/>
                </a:solidFill>
              </a:rPr>
              <a:t>creado por una distribución lineal </a:t>
            </a:r>
            <a:r>
              <a:rPr lang="es-ES" sz="2000" i="1" dirty="0">
                <a:solidFill>
                  <a:schemeClr val="tx1"/>
                </a:solidFill>
              </a:rPr>
              <a:t>uniforme</a:t>
            </a:r>
            <a:r>
              <a:rPr lang="es-ES" sz="2000" dirty="0">
                <a:solidFill>
                  <a:schemeClr val="tx1"/>
                </a:solidFill>
              </a:rPr>
              <a:t> de carga (</a:t>
            </a:r>
            <a:r>
              <a:rPr lang="el-GR" sz="2000" b="1" dirty="0">
                <a:solidFill>
                  <a:schemeClr val="tx1"/>
                </a:solidFill>
              </a:rPr>
              <a:t>λ</a:t>
            </a:r>
            <a:r>
              <a:rPr lang="es-ES" sz="2000" b="1" dirty="0">
                <a:solidFill>
                  <a:schemeClr val="tx1"/>
                </a:solidFill>
              </a:rPr>
              <a:t> </a:t>
            </a:r>
            <a:r>
              <a:rPr lang="es-ES" sz="2000" b="1" dirty="0" err="1">
                <a:solidFill>
                  <a:schemeClr val="tx1"/>
                </a:solidFill>
              </a:rPr>
              <a:t>cte</a:t>
            </a:r>
            <a:r>
              <a:rPr lang="es-ES" sz="2000" dirty="0">
                <a:solidFill>
                  <a:schemeClr val="tx1"/>
                </a:solidFill>
              </a:rPr>
              <a:t>): </a:t>
            </a:r>
            <a:r>
              <a:rPr lang="es-ES" sz="2000" b="1" dirty="0">
                <a:solidFill>
                  <a:schemeClr val="tx1"/>
                </a:solidFill>
              </a:rPr>
              <a:t>E</a:t>
            </a:r>
            <a:r>
              <a:rPr lang="es-ES" sz="2000" dirty="0">
                <a:solidFill>
                  <a:schemeClr val="tx1"/>
                </a:solidFill>
              </a:rPr>
              <a:t> en un punto del eje de un anillo de carga</a:t>
            </a:r>
            <a:endParaRPr lang="es-ES" sz="2000" i="1" baseline="-25000" dirty="0">
              <a:solidFill>
                <a:schemeClr val="tx1"/>
              </a:solidFill>
            </a:endParaRPr>
          </a:p>
        </p:txBody>
      </p:sp>
      <p:pic>
        <p:nvPicPr>
          <p:cNvPr id="4" name="Imagen 3">
            <a:extLst>
              <a:ext uri="{FF2B5EF4-FFF2-40B4-BE49-F238E27FC236}">
                <a16:creationId xmlns:a16="http://schemas.microsoft.com/office/drawing/2014/main" id="{6AF1AB48-F3AA-404C-AD51-2F3D96494E7A}"/>
              </a:ext>
            </a:extLst>
          </p:cNvPr>
          <p:cNvPicPr>
            <a:picLocks noChangeAspect="1"/>
          </p:cNvPicPr>
          <p:nvPr/>
        </p:nvPicPr>
        <p:blipFill rotWithShape="1">
          <a:blip r:embed="rId2"/>
          <a:srcRect b="26125"/>
          <a:stretch/>
        </p:blipFill>
        <p:spPr>
          <a:xfrm>
            <a:off x="251520" y="1323626"/>
            <a:ext cx="3679760" cy="1961358"/>
          </a:xfrm>
          <a:prstGeom prst="rect">
            <a:avLst/>
          </a:prstGeom>
        </p:spPr>
      </p:pic>
      <p:pic>
        <p:nvPicPr>
          <p:cNvPr id="6" name="Imagen 5">
            <a:extLst>
              <a:ext uri="{FF2B5EF4-FFF2-40B4-BE49-F238E27FC236}">
                <a16:creationId xmlns:a16="http://schemas.microsoft.com/office/drawing/2014/main" id="{A80027A4-5C0B-47C7-88BC-27C32BFCC6A6}"/>
              </a:ext>
            </a:extLst>
          </p:cNvPr>
          <p:cNvPicPr>
            <a:picLocks noChangeAspect="1"/>
          </p:cNvPicPr>
          <p:nvPr/>
        </p:nvPicPr>
        <p:blipFill rotWithShape="1">
          <a:blip r:embed="rId3"/>
          <a:srcRect b="50490"/>
          <a:stretch/>
        </p:blipFill>
        <p:spPr>
          <a:xfrm>
            <a:off x="516403" y="3573017"/>
            <a:ext cx="8461696" cy="1872208"/>
          </a:xfrm>
          <a:prstGeom prst="rect">
            <a:avLst/>
          </a:prstGeom>
        </p:spPr>
      </p:pic>
      <p:pic>
        <p:nvPicPr>
          <p:cNvPr id="13" name="Imagen 12">
            <a:extLst>
              <a:ext uri="{FF2B5EF4-FFF2-40B4-BE49-F238E27FC236}">
                <a16:creationId xmlns:a16="http://schemas.microsoft.com/office/drawing/2014/main" id="{4711C6F3-EF8A-4D85-9285-97D7DE76B786}"/>
              </a:ext>
            </a:extLst>
          </p:cNvPr>
          <p:cNvPicPr>
            <a:picLocks noChangeAspect="1"/>
          </p:cNvPicPr>
          <p:nvPr/>
        </p:nvPicPr>
        <p:blipFill rotWithShape="1">
          <a:blip r:embed="rId2"/>
          <a:srcRect t="72760" r="13915" b="16974"/>
          <a:stretch/>
        </p:blipFill>
        <p:spPr>
          <a:xfrm>
            <a:off x="3165506" y="749049"/>
            <a:ext cx="5978494" cy="514383"/>
          </a:xfrm>
          <a:prstGeom prst="rect">
            <a:avLst/>
          </a:prstGeom>
        </p:spPr>
      </p:pic>
      <p:pic>
        <p:nvPicPr>
          <p:cNvPr id="14" name="Imagen 13">
            <a:extLst>
              <a:ext uri="{FF2B5EF4-FFF2-40B4-BE49-F238E27FC236}">
                <a16:creationId xmlns:a16="http://schemas.microsoft.com/office/drawing/2014/main" id="{CFB5BF35-9857-4F79-AF29-114032FB845A}"/>
              </a:ext>
            </a:extLst>
          </p:cNvPr>
          <p:cNvPicPr>
            <a:picLocks noChangeAspect="1"/>
          </p:cNvPicPr>
          <p:nvPr/>
        </p:nvPicPr>
        <p:blipFill rotWithShape="1">
          <a:blip r:embed="rId2"/>
          <a:srcRect t="81544" r="81079"/>
          <a:stretch/>
        </p:blipFill>
        <p:spPr>
          <a:xfrm>
            <a:off x="5290657" y="1323626"/>
            <a:ext cx="1728192" cy="1216206"/>
          </a:xfrm>
          <a:prstGeom prst="rect">
            <a:avLst/>
          </a:prstGeom>
        </p:spPr>
      </p:pic>
      <p:pic>
        <p:nvPicPr>
          <p:cNvPr id="15" name="Imagen 14">
            <a:extLst>
              <a:ext uri="{FF2B5EF4-FFF2-40B4-BE49-F238E27FC236}">
                <a16:creationId xmlns:a16="http://schemas.microsoft.com/office/drawing/2014/main" id="{3B7D2A03-E3F1-4F07-AE05-D50AADF61261}"/>
              </a:ext>
            </a:extLst>
          </p:cNvPr>
          <p:cNvPicPr>
            <a:picLocks noChangeAspect="1"/>
          </p:cNvPicPr>
          <p:nvPr/>
        </p:nvPicPr>
        <p:blipFill rotWithShape="1">
          <a:blip r:embed="rId3"/>
          <a:srcRect t="47837" r="80253" b="35479"/>
          <a:stretch/>
        </p:blipFill>
        <p:spPr>
          <a:xfrm>
            <a:off x="2455116" y="5445225"/>
            <a:ext cx="2952328" cy="1114763"/>
          </a:xfrm>
          <a:prstGeom prst="rect">
            <a:avLst/>
          </a:prstGeom>
        </p:spPr>
      </p:pic>
      <p:pic>
        <p:nvPicPr>
          <p:cNvPr id="16" name="Imagen 15">
            <a:extLst>
              <a:ext uri="{FF2B5EF4-FFF2-40B4-BE49-F238E27FC236}">
                <a16:creationId xmlns:a16="http://schemas.microsoft.com/office/drawing/2014/main" id="{35D0F53B-B079-4941-B588-837FBE56E253}"/>
              </a:ext>
            </a:extLst>
          </p:cNvPr>
          <p:cNvPicPr>
            <a:picLocks noChangeAspect="1"/>
          </p:cNvPicPr>
          <p:nvPr/>
        </p:nvPicPr>
        <p:blipFill rotWithShape="1">
          <a:blip r:embed="rId3"/>
          <a:srcRect t="29724" r="91556" b="50490"/>
          <a:stretch/>
        </p:blipFill>
        <p:spPr>
          <a:xfrm>
            <a:off x="1951045" y="5373216"/>
            <a:ext cx="892764" cy="934868"/>
          </a:xfrm>
          <a:prstGeom prst="rect">
            <a:avLst/>
          </a:prstGeom>
        </p:spPr>
      </p:pic>
    </p:spTree>
    <p:extLst>
      <p:ext uri="{BB962C8B-B14F-4D97-AF65-F5344CB8AC3E}">
        <p14:creationId xmlns:p14="http://schemas.microsoft.com/office/powerpoint/2010/main" val="2203951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3ADA0B70-604C-4934-9C2B-ADDE0B5D1B83}"/>
              </a:ext>
            </a:extLst>
          </p:cNvPr>
          <p:cNvSpPr txBox="1">
            <a:spLocks noChangeArrowheads="1"/>
          </p:cNvSpPr>
          <p:nvPr/>
        </p:nvSpPr>
        <p:spPr bwMode="auto">
          <a:xfrm>
            <a:off x="0" y="9342"/>
            <a:ext cx="9144000" cy="710067"/>
          </a:xfrm>
          <a:prstGeom prst="rect">
            <a:avLst/>
          </a:prstGeom>
          <a:solidFill>
            <a:srgbClr val="92D050"/>
          </a:solidFill>
          <a:ln w="9525">
            <a:noFill/>
            <a:round/>
            <a:headEnd/>
            <a:tailEnd/>
          </a:ln>
          <a:effec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b="1" dirty="0">
                <a:solidFill>
                  <a:schemeClr val="tx1"/>
                </a:solidFill>
              </a:rPr>
              <a:t>Ejemplo </a:t>
            </a:r>
            <a:r>
              <a:rPr lang="es-ES" sz="2000" dirty="0">
                <a:solidFill>
                  <a:schemeClr val="tx1"/>
                </a:solidFill>
              </a:rPr>
              <a:t>de</a:t>
            </a:r>
            <a:r>
              <a:rPr lang="es-ES" sz="2000" b="1" dirty="0">
                <a:solidFill>
                  <a:schemeClr val="tx1"/>
                </a:solidFill>
              </a:rPr>
              <a:t> cálculo </a:t>
            </a:r>
            <a:r>
              <a:rPr lang="es-ES" sz="2000" dirty="0">
                <a:solidFill>
                  <a:schemeClr val="tx1"/>
                </a:solidFill>
              </a:rPr>
              <a:t>de</a:t>
            </a:r>
            <a:r>
              <a:rPr lang="es-ES" sz="2000" b="1" dirty="0">
                <a:solidFill>
                  <a:schemeClr val="tx1"/>
                </a:solidFill>
              </a:rPr>
              <a:t> Campo eléctrico </a:t>
            </a:r>
            <a:r>
              <a:rPr lang="es-ES" sz="2000" dirty="0">
                <a:solidFill>
                  <a:schemeClr val="tx1"/>
                </a:solidFill>
              </a:rPr>
              <a:t>creado por una distribución superficial </a:t>
            </a:r>
            <a:r>
              <a:rPr lang="es-ES" sz="2000" i="1" dirty="0">
                <a:solidFill>
                  <a:schemeClr val="tx1"/>
                </a:solidFill>
              </a:rPr>
              <a:t>uniforme</a:t>
            </a:r>
            <a:r>
              <a:rPr lang="es-ES" sz="2000" dirty="0">
                <a:solidFill>
                  <a:schemeClr val="tx1"/>
                </a:solidFill>
              </a:rPr>
              <a:t> de carga (</a:t>
            </a:r>
            <a:r>
              <a:rPr lang="el-GR" sz="2000" b="1" dirty="0">
                <a:solidFill>
                  <a:schemeClr val="tx1"/>
                </a:solidFill>
              </a:rPr>
              <a:t>σ</a:t>
            </a:r>
            <a:r>
              <a:rPr lang="es-ES" sz="2000" b="1" dirty="0">
                <a:solidFill>
                  <a:schemeClr val="tx1"/>
                </a:solidFill>
              </a:rPr>
              <a:t> </a:t>
            </a:r>
            <a:r>
              <a:rPr lang="es-ES" sz="2000" b="1" dirty="0" err="1">
                <a:solidFill>
                  <a:schemeClr val="tx1"/>
                </a:solidFill>
              </a:rPr>
              <a:t>cte</a:t>
            </a:r>
            <a:r>
              <a:rPr lang="es-ES" sz="2000" dirty="0">
                <a:solidFill>
                  <a:schemeClr val="tx1"/>
                </a:solidFill>
              </a:rPr>
              <a:t>): </a:t>
            </a:r>
            <a:r>
              <a:rPr lang="es-ES" sz="2000" b="1" dirty="0">
                <a:solidFill>
                  <a:schemeClr val="tx1"/>
                </a:solidFill>
              </a:rPr>
              <a:t>E</a:t>
            </a:r>
            <a:r>
              <a:rPr lang="es-ES" sz="2000" dirty="0">
                <a:solidFill>
                  <a:schemeClr val="tx1"/>
                </a:solidFill>
              </a:rPr>
              <a:t> de disco uniformemente cargado</a:t>
            </a:r>
            <a:endParaRPr lang="es-ES" sz="2000" i="1" baseline="-25000" dirty="0">
              <a:solidFill>
                <a:schemeClr val="tx1"/>
              </a:solidFill>
            </a:endParaRPr>
          </a:p>
        </p:txBody>
      </p:sp>
      <p:pic>
        <p:nvPicPr>
          <p:cNvPr id="4" name="Imagen 3">
            <a:extLst>
              <a:ext uri="{FF2B5EF4-FFF2-40B4-BE49-F238E27FC236}">
                <a16:creationId xmlns:a16="http://schemas.microsoft.com/office/drawing/2014/main" id="{22D06706-5FD1-4F53-9038-511ED329692F}"/>
              </a:ext>
            </a:extLst>
          </p:cNvPr>
          <p:cNvPicPr>
            <a:picLocks noChangeAspect="1"/>
          </p:cNvPicPr>
          <p:nvPr/>
        </p:nvPicPr>
        <p:blipFill rotWithShape="1">
          <a:blip r:embed="rId2"/>
          <a:srcRect l="1964" t="9229" r="51573" b="17383"/>
          <a:stretch/>
        </p:blipFill>
        <p:spPr>
          <a:xfrm>
            <a:off x="539552" y="901078"/>
            <a:ext cx="3024336" cy="2768037"/>
          </a:xfrm>
          <a:prstGeom prst="rect">
            <a:avLst/>
          </a:prstGeom>
        </p:spPr>
      </p:pic>
      <p:pic>
        <p:nvPicPr>
          <p:cNvPr id="5" name="Imagen 4">
            <a:extLst>
              <a:ext uri="{FF2B5EF4-FFF2-40B4-BE49-F238E27FC236}">
                <a16:creationId xmlns:a16="http://schemas.microsoft.com/office/drawing/2014/main" id="{36D79920-70A4-4C6F-8D58-43CB1D7223CD}"/>
              </a:ext>
            </a:extLst>
          </p:cNvPr>
          <p:cNvPicPr>
            <a:picLocks noChangeAspect="1"/>
          </p:cNvPicPr>
          <p:nvPr/>
        </p:nvPicPr>
        <p:blipFill rotWithShape="1">
          <a:blip r:embed="rId2"/>
          <a:srcRect l="49612" t="9513" b="74178"/>
          <a:stretch/>
        </p:blipFill>
        <p:spPr>
          <a:xfrm>
            <a:off x="4211960" y="1853048"/>
            <a:ext cx="4607496" cy="864096"/>
          </a:xfrm>
          <a:prstGeom prst="rect">
            <a:avLst/>
          </a:prstGeom>
        </p:spPr>
      </p:pic>
      <p:pic>
        <p:nvPicPr>
          <p:cNvPr id="6" name="Imagen 5">
            <a:extLst>
              <a:ext uri="{FF2B5EF4-FFF2-40B4-BE49-F238E27FC236}">
                <a16:creationId xmlns:a16="http://schemas.microsoft.com/office/drawing/2014/main" id="{C81FD92E-A2BF-4E30-9502-1E36121AFB95}"/>
              </a:ext>
            </a:extLst>
          </p:cNvPr>
          <p:cNvPicPr>
            <a:picLocks noChangeAspect="1"/>
          </p:cNvPicPr>
          <p:nvPr/>
        </p:nvPicPr>
        <p:blipFill rotWithShape="1">
          <a:blip r:embed="rId3"/>
          <a:srcRect t="46576" b="7762"/>
          <a:stretch/>
        </p:blipFill>
        <p:spPr>
          <a:xfrm>
            <a:off x="89756" y="3820159"/>
            <a:ext cx="8964488" cy="2823775"/>
          </a:xfrm>
          <a:prstGeom prst="rect">
            <a:avLst/>
          </a:prstGeom>
        </p:spPr>
      </p:pic>
    </p:spTree>
    <p:extLst>
      <p:ext uri="{BB962C8B-B14F-4D97-AF65-F5344CB8AC3E}">
        <p14:creationId xmlns:p14="http://schemas.microsoft.com/office/powerpoint/2010/main" val="3266484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C136970-A679-4AD0-8FFE-AF9A9AE712E5}"/>
              </a:ext>
            </a:extLst>
          </p:cNvPr>
          <p:cNvPicPr>
            <a:picLocks noChangeAspect="1"/>
          </p:cNvPicPr>
          <p:nvPr/>
        </p:nvPicPr>
        <p:blipFill rotWithShape="1">
          <a:blip r:embed="rId2"/>
          <a:srcRect t="92239" r="51963" b="912"/>
          <a:stretch/>
        </p:blipFill>
        <p:spPr>
          <a:xfrm>
            <a:off x="539552" y="3151863"/>
            <a:ext cx="6840760" cy="672862"/>
          </a:xfrm>
          <a:prstGeom prst="rect">
            <a:avLst/>
          </a:prstGeom>
        </p:spPr>
      </p:pic>
      <p:sp>
        <p:nvSpPr>
          <p:cNvPr id="4" name="Text Box 1">
            <a:extLst>
              <a:ext uri="{FF2B5EF4-FFF2-40B4-BE49-F238E27FC236}">
                <a16:creationId xmlns:a16="http://schemas.microsoft.com/office/drawing/2014/main" id="{4755380F-BF53-40C7-B5D1-93F6CF1DF482}"/>
              </a:ext>
            </a:extLst>
          </p:cNvPr>
          <p:cNvSpPr txBox="1">
            <a:spLocks noChangeArrowheads="1"/>
          </p:cNvSpPr>
          <p:nvPr/>
        </p:nvSpPr>
        <p:spPr bwMode="auto">
          <a:xfrm>
            <a:off x="0" y="9342"/>
            <a:ext cx="9144000" cy="1017844"/>
          </a:xfrm>
          <a:prstGeom prst="rect">
            <a:avLst/>
          </a:prstGeom>
          <a:solidFill>
            <a:srgbClr val="92D050"/>
          </a:solidFill>
          <a:ln w="9525">
            <a:noFill/>
            <a:round/>
            <a:headEnd/>
            <a:tailEnd/>
          </a:ln>
          <a:effec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b="1" dirty="0">
                <a:solidFill>
                  <a:schemeClr val="tx1"/>
                </a:solidFill>
              </a:rPr>
              <a:t>Ejemplo </a:t>
            </a:r>
            <a:r>
              <a:rPr lang="es-ES" sz="2000" dirty="0">
                <a:solidFill>
                  <a:schemeClr val="tx1"/>
                </a:solidFill>
              </a:rPr>
              <a:t>de</a:t>
            </a:r>
            <a:r>
              <a:rPr lang="es-ES" sz="2000" b="1" dirty="0">
                <a:solidFill>
                  <a:schemeClr val="tx1"/>
                </a:solidFill>
              </a:rPr>
              <a:t> cálculo </a:t>
            </a:r>
            <a:r>
              <a:rPr lang="es-ES" sz="2000" dirty="0">
                <a:solidFill>
                  <a:schemeClr val="tx1"/>
                </a:solidFill>
              </a:rPr>
              <a:t>de</a:t>
            </a:r>
            <a:r>
              <a:rPr lang="es-ES" sz="2000" b="1" dirty="0">
                <a:solidFill>
                  <a:schemeClr val="tx1"/>
                </a:solidFill>
              </a:rPr>
              <a:t> Campo eléctrico </a:t>
            </a:r>
            <a:r>
              <a:rPr lang="es-ES" sz="2000" dirty="0">
                <a:solidFill>
                  <a:schemeClr val="tx1"/>
                </a:solidFill>
              </a:rPr>
              <a:t>creado por una distribución superficial </a:t>
            </a:r>
            <a:r>
              <a:rPr lang="es-ES" sz="2000" i="1" dirty="0">
                <a:solidFill>
                  <a:schemeClr val="tx1"/>
                </a:solidFill>
              </a:rPr>
              <a:t>uniforme</a:t>
            </a:r>
            <a:r>
              <a:rPr lang="es-ES" sz="2000" dirty="0">
                <a:solidFill>
                  <a:schemeClr val="tx1"/>
                </a:solidFill>
              </a:rPr>
              <a:t> de carga (</a:t>
            </a:r>
            <a:r>
              <a:rPr lang="el-GR" sz="2000" b="1" dirty="0">
                <a:solidFill>
                  <a:schemeClr val="tx1"/>
                </a:solidFill>
              </a:rPr>
              <a:t>σ</a:t>
            </a:r>
            <a:r>
              <a:rPr lang="es-ES" sz="2000" b="1" dirty="0">
                <a:solidFill>
                  <a:schemeClr val="tx1"/>
                </a:solidFill>
              </a:rPr>
              <a:t> </a:t>
            </a:r>
            <a:r>
              <a:rPr lang="es-ES" sz="2000" b="1" dirty="0" err="1">
                <a:solidFill>
                  <a:schemeClr val="tx1"/>
                </a:solidFill>
              </a:rPr>
              <a:t>cte</a:t>
            </a:r>
            <a:r>
              <a:rPr lang="es-ES" sz="2000" dirty="0">
                <a:solidFill>
                  <a:schemeClr val="tx1"/>
                </a:solidFill>
              </a:rPr>
              <a:t>): </a:t>
            </a:r>
            <a:r>
              <a:rPr lang="es-ES" sz="2000" b="1" dirty="0">
                <a:solidFill>
                  <a:schemeClr val="tx1"/>
                </a:solidFill>
              </a:rPr>
              <a:t>E</a:t>
            </a:r>
            <a:r>
              <a:rPr lang="es-ES" sz="2000" dirty="0">
                <a:solidFill>
                  <a:schemeClr val="tx1"/>
                </a:solidFill>
              </a:rPr>
              <a:t> de plano infinito uniformemente cargado</a:t>
            </a:r>
            <a:endParaRPr lang="es-ES" sz="2000" i="1" baseline="-25000" dirty="0">
              <a:solidFill>
                <a:schemeClr val="tx1"/>
              </a:solidFill>
            </a:endParaRPr>
          </a:p>
        </p:txBody>
      </p:sp>
      <p:pic>
        <p:nvPicPr>
          <p:cNvPr id="8" name="Imagen 7">
            <a:extLst>
              <a:ext uri="{FF2B5EF4-FFF2-40B4-BE49-F238E27FC236}">
                <a16:creationId xmlns:a16="http://schemas.microsoft.com/office/drawing/2014/main" id="{022E533D-D39B-42F0-AFB2-FC88A5B95742}"/>
              </a:ext>
            </a:extLst>
          </p:cNvPr>
          <p:cNvPicPr>
            <a:picLocks noChangeAspect="1"/>
          </p:cNvPicPr>
          <p:nvPr/>
        </p:nvPicPr>
        <p:blipFill>
          <a:blip r:embed="rId3"/>
          <a:stretch>
            <a:fillRect/>
          </a:stretch>
        </p:blipFill>
        <p:spPr>
          <a:xfrm>
            <a:off x="1658802" y="4386659"/>
            <a:ext cx="2145182" cy="1121664"/>
          </a:xfrm>
          <a:prstGeom prst="rect">
            <a:avLst/>
          </a:prstGeom>
          <a:noFill/>
          <a:ln w="25400">
            <a:solidFill>
              <a:schemeClr val="tx1"/>
            </a:solidFill>
          </a:ln>
        </p:spPr>
      </p:pic>
      <p:pic>
        <p:nvPicPr>
          <p:cNvPr id="9" name="Imagen 8">
            <a:extLst>
              <a:ext uri="{FF2B5EF4-FFF2-40B4-BE49-F238E27FC236}">
                <a16:creationId xmlns:a16="http://schemas.microsoft.com/office/drawing/2014/main" id="{AB6A13A5-ECFB-4AFF-82EE-0E98344C1619}"/>
              </a:ext>
            </a:extLst>
          </p:cNvPr>
          <p:cNvPicPr>
            <a:picLocks noChangeAspect="1"/>
          </p:cNvPicPr>
          <p:nvPr/>
        </p:nvPicPr>
        <p:blipFill rotWithShape="1">
          <a:blip r:embed="rId2"/>
          <a:srcRect t="75779" r="93708" b="7762"/>
          <a:stretch/>
        </p:blipFill>
        <p:spPr>
          <a:xfrm>
            <a:off x="2339752" y="1800624"/>
            <a:ext cx="862924" cy="1557121"/>
          </a:xfrm>
          <a:prstGeom prst="rect">
            <a:avLst/>
          </a:prstGeom>
        </p:spPr>
      </p:pic>
      <p:pic>
        <p:nvPicPr>
          <p:cNvPr id="11" name="Imagen 10">
            <a:extLst>
              <a:ext uri="{FF2B5EF4-FFF2-40B4-BE49-F238E27FC236}">
                <a16:creationId xmlns:a16="http://schemas.microsoft.com/office/drawing/2014/main" id="{16A5E6D5-5E07-4140-9B49-51ED22373EBF}"/>
              </a:ext>
            </a:extLst>
          </p:cNvPr>
          <p:cNvPicPr>
            <a:picLocks noChangeAspect="1"/>
          </p:cNvPicPr>
          <p:nvPr/>
        </p:nvPicPr>
        <p:blipFill rotWithShape="1">
          <a:blip r:embed="rId2"/>
          <a:srcRect l="57235" t="75779" r="16257" b="7762"/>
          <a:stretch/>
        </p:blipFill>
        <p:spPr>
          <a:xfrm>
            <a:off x="3078365" y="1987294"/>
            <a:ext cx="2987270" cy="1164569"/>
          </a:xfrm>
          <a:prstGeom prst="rect">
            <a:avLst/>
          </a:prstGeom>
        </p:spPr>
      </p:pic>
      <p:sp>
        <p:nvSpPr>
          <p:cNvPr id="12" name="CuadroTexto 11">
            <a:extLst>
              <a:ext uri="{FF2B5EF4-FFF2-40B4-BE49-F238E27FC236}">
                <a16:creationId xmlns:a16="http://schemas.microsoft.com/office/drawing/2014/main" id="{42DB0CD8-F48E-4121-B6E1-B7C85580296C}"/>
              </a:ext>
            </a:extLst>
          </p:cNvPr>
          <p:cNvSpPr txBox="1"/>
          <p:nvPr/>
        </p:nvSpPr>
        <p:spPr>
          <a:xfrm>
            <a:off x="23992" y="1171202"/>
            <a:ext cx="9120007" cy="923330"/>
          </a:xfrm>
          <a:prstGeom prst="rect">
            <a:avLst/>
          </a:prstGeom>
          <a:noFill/>
        </p:spPr>
        <p:txBody>
          <a:bodyPr wrap="square" rtlCol="0">
            <a:spAutoFit/>
          </a:bodyPr>
          <a:lstStyle/>
          <a:p>
            <a:r>
              <a:rPr lang="es-ES" dirty="0">
                <a:solidFill>
                  <a:schemeClr val="tx1"/>
                </a:solidFill>
              </a:rPr>
              <a:t>A partir del </a:t>
            </a:r>
            <a:r>
              <a:rPr lang="es-ES" b="1" dirty="0">
                <a:solidFill>
                  <a:schemeClr val="tx1"/>
                </a:solidFill>
              </a:rPr>
              <a:t>cálculo anterior </a:t>
            </a:r>
            <a:r>
              <a:rPr lang="es-ES" dirty="0">
                <a:solidFill>
                  <a:schemeClr val="tx1"/>
                </a:solidFill>
              </a:rPr>
              <a:t>del campo eléctrico producido por un disco uniformemente cargado de radio R , podemos calcular el de un </a:t>
            </a:r>
            <a:r>
              <a:rPr lang="es-ES" b="1" dirty="0">
                <a:solidFill>
                  <a:schemeClr val="tx1"/>
                </a:solidFill>
              </a:rPr>
              <a:t>plano infinito </a:t>
            </a:r>
            <a:r>
              <a:rPr lang="es-ES" dirty="0">
                <a:solidFill>
                  <a:schemeClr val="tx1"/>
                </a:solidFill>
              </a:rPr>
              <a:t>haciendo que </a:t>
            </a:r>
            <a:r>
              <a:rPr lang="es-ES" b="1" dirty="0">
                <a:solidFill>
                  <a:schemeClr val="tx1"/>
                </a:solidFill>
              </a:rPr>
              <a:t>R sea infinito.</a:t>
            </a:r>
          </a:p>
        </p:txBody>
      </p:sp>
      <p:pic>
        <p:nvPicPr>
          <p:cNvPr id="1026" name="Picture 2">
            <a:extLst>
              <a:ext uri="{FF2B5EF4-FFF2-40B4-BE49-F238E27FC236}">
                <a16:creationId xmlns:a16="http://schemas.microsoft.com/office/drawing/2014/main" id="{037538D9-CF66-480F-8D88-D90CB81F6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819" y="3824725"/>
            <a:ext cx="24479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55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a:extLst>
              <a:ext uri="{FF2B5EF4-FFF2-40B4-BE49-F238E27FC236}">
                <a16:creationId xmlns:a16="http://schemas.microsoft.com/office/drawing/2014/main" id="{98ED3D12-1EC6-4757-84B3-E36C79D356D6}"/>
              </a:ext>
            </a:extLst>
          </p:cNvPr>
          <p:cNvSpPr txBox="1">
            <a:spLocks noChangeArrowheads="1"/>
          </p:cNvSpPr>
          <p:nvPr/>
        </p:nvSpPr>
        <p:spPr bwMode="auto">
          <a:xfrm>
            <a:off x="0" y="9342"/>
            <a:ext cx="9144000" cy="1017844"/>
          </a:xfrm>
          <a:prstGeom prst="rect">
            <a:avLst/>
          </a:prstGeom>
          <a:solidFill>
            <a:srgbClr val="92D050"/>
          </a:solidFill>
          <a:ln w="9525">
            <a:noFill/>
            <a:round/>
            <a:headEnd/>
            <a:tailEnd/>
          </a:ln>
          <a:effec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b="1" dirty="0">
                <a:solidFill>
                  <a:schemeClr val="tx1"/>
                </a:solidFill>
              </a:rPr>
              <a:t>Ejemplo </a:t>
            </a:r>
            <a:r>
              <a:rPr lang="es-ES" sz="2000" dirty="0">
                <a:solidFill>
                  <a:schemeClr val="tx1"/>
                </a:solidFill>
              </a:rPr>
              <a:t>de</a:t>
            </a:r>
            <a:r>
              <a:rPr lang="es-ES" sz="2000" b="1" dirty="0">
                <a:solidFill>
                  <a:schemeClr val="tx1"/>
                </a:solidFill>
              </a:rPr>
              <a:t> cálculo </a:t>
            </a:r>
            <a:r>
              <a:rPr lang="es-ES" sz="2000" dirty="0">
                <a:solidFill>
                  <a:schemeClr val="tx1"/>
                </a:solidFill>
              </a:rPr>
              <a:t>de</a:t>
            </a:r>
            <a:r>
              <a:rPr lang="es-ES" sz="2000" b="1" dirty="0">
                <a:solidFill>
                  <a:schemeClr val="tx1"/>
                </a:solidFill>
              </a:rPr>
              <a:t> Campo eléctrico </a:t>
            </a:r>
            <a:r>
              <a:rPr lang="es-ES" sz="2000" dirty="0">
                <a:solidFill>
                  <a:schemeClr val="tx1"/>
                </a:solidFill>
              </a:rPr>
              <a:t>creado por una distribución volumétrica </a:t>
            </a:r>
            <a:r>
              <a:rPr lang="es-ES" sz="2000" i="1" dirty="0">
                <a:solidFill>
                  <a:schemeClr val="tx1"/>
                </a:solidFill>
              </a:rPr>
              <a:t>uniforme</a:t>
            </a:r>
            <a:r>
              <a:rPr lang="es-ES" sz="2000" dirty="0">
                <a:solidFill>
                  <a:schemeClr val="tx1"/>
                </a:solidFill>
              </a:rPr>
              <a:t> de carga (</a:t>
            </a:r>
            <a:r>
              <a:rPr lang="es-ES" sz="2000" b="1" dirty="0">
                <a:solidFill>
                  <a:schemeClr val="tx1"/>
                </a:solidFill>
                <a:sym typeface="Symbol"/>
              </a:rPr>
              <a:t></a:t>
            </a:r>
            <a:r>
              <a:rPr lang="es-ES" sz="2000" i="1" dirty="0">
                <a:solidFill>
                  <a:srgbClr val="000099"/>
                </a:solidFill>
                <a:sym typeface="Symbol"/>
              </a:rPr>
              <a:t> </a:t>
            </a:r>
            <a:r>
              <a:rPr lang="es-ES" sz="2000" b="1" dirty="0" err="1">
                <a:solidFill>
                  <a:schemeClr val="tx1"/>
                </a:solidFill>
              </a:rPr>
              <a:t>cte</a:t>
            </a:r>
            <a:r>
              <a:rPr lang="es-ES" sz="2000" dirty="0">
                <a:solidFill>
                  <a:schemeClr val="tx1"/>
                </a:solidFill>
              </a:rPr>
              <a:t>): </a:t>
            </a:r>
            <a:r>
              <a:rPr lang="es-ES" sz="2000" b="1" dirty="0">
                <a:solidFill>
                  <a:schemeClr val="tx1"/>
                </a:solidFill>
              </a:rPr>
              <a:t>E</a:t>
            </a:r>
            <a:r>
              <a:rPr lang="es-ES" sz="2000" dirty="0">
                <a:solidFill>
                  <a:schemeClr val="tx1"/>
                </a:solidFill>
              </a:rPr>
              <a:t> de esfera maciza uniformemente cargada</a:t>
            </a:r>
            <a:endParaRPr lang="es-ES" sz="2000" i="1" baseline="-25000" dirty="0">
              <a:solidFill>
                <a:schemeClr val="tx1"/>
              </a:solidFill>
            </a:endParaRPr>
          </a:p>
        </p:txBody>
      </p:sp>
      <p:pic>
        <p:nvPicPr>
          <p:cNvPr id="7" name="Imagen 6">
            <a:extLst>
              <a:ext uri="{FF2B5EF4-FFF2-40B4-BE49-F238E27FC236}">
                <a16:creationId xmlns:a16="http://schemas.microsoft.com/office/drawing/2014/main" id="{064B34F3-0724-4A1C-852C-CB92C2A6161E}"/>
              </a:ext>
            </a:extLst>
          </p:cNvPr>
          <p:cNvPicPr>
            <a:picLocks noChangeAspect="1"/>
          </p:cNvPicPr>
          <p:nvPr/>
        </p:nvPicPr>
        <p:blipFill>
          <a:blip r:embed="rId2"/>
          <a:stretch>
            <a:fillRect/>
          </a:stretch>
        </p:blipFill>
        <p:spPr>
          <a:xfrm>
            <a:off x="0" y="707571"/>
            <a:ext cx="9144000" cy="5442857"/>
          </a:xfrm>
          <a:prstGeom prst="rect">
            <a:avLst/>
          </a:prstGeom>
        </p:spPr>
      </p:pic>
    </p:spTree>
    <p:extLst>
      <p:ext uri="{BB962C8B-B14F-4D97-AF65-F5344CB8AC3E}">
        <p14:creationId xmlns:p14="http://schemas.microsoft.com/office/powerpoint/2010/main" val="3934496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9188E66-96B2-4E2C-9524-38BDBD986A4A}"/>
              </a:ext>
            </a:extLst>
          </p:cNvPr>
          <p:cNvPicPr>
            <a:picLocks noChangeAspect="1"/>
          </p:cNvPicPr>
          <p:nvPr/>
        </p:nvPicPr>
        <p:blipFill>
          <a:blip r:embed="rId2"/>
          <a:stretch>
            <a:fillRect/>
          </a:stretch>
        </p:blipFill>
        <p:spPr>
          <a:xfrm>
            <a:off x="71500" y="-2264"/>
            <a:ext cx="7704856" cy="3150963"/>
          </a:xfrm>
          <a:prstGeom prst="rect">
            <a:avLst/>
          </a:prstGeom>
        </p:spPr>
      </p:pic>
      <p:pic>
        <p:nvPicPr>
          <p:cNvPr id="5" name="Imagen 4">
            <a:extLst>
              <a:ext uri="{FF2B5EF4-FFF2-40B4-BE49-F238E27FC236}">
                <a16:creationId xmlns:a16="http://schemas.microsoft.com/office/drawing/2014/main" id="{6D74D14A-2E8D-4FB6-B2A4-19E8B1C7FA98}"/>
              </a:ext>
            </a:extLst>
          </p:cNvPr>
          <p:cNvPicPr>
            <a:picLocks noChangeAspect="1"/>
          </p:cNvPicPr>
          <p:nvPr/>
        </p:nvPicPr>
        <p:blipFill>
          <a:blip r:embed="rId3"/>
          <a:stretch>
            <a:fillRect/>
          </a:stretch>
        </p:blipFill>
        <p:spPr>
          <a:xfrm>
            <a:off x="179512" y="3068960"/>
            <a:ext cx="7056784" cy="3577012"/>
          </a:xfrm>
          <a:prstGeom prst="rect">
            <a:avLst/>
          </a:prstGeom>
        </p:spPr>
      </p:pic>
    </p:spTree>
    <p:extLst>
      <p:ext uri="{BB962C8B-B14F-4D97-AF65-F5344CB8AC3E}">
        <p14:creationId xmlns:p14="http://schemas.microsoft.com/office/powerpoint/2010/main" val="3668429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7D926EF-5BC8-428E-BA2A-8C0D88DCFAE7}"/>
              </a:ext>
            </a:extLst>
          </p:cNvPr>
          <p:cNvPicPr>
            <a:picLocks noChangeAspect="1"/>
          </p:cNvPicPr>
          <p:nvPr/>
        </p:nvPicPr>
        <p:blipFill>
          <a:blip r:embed="rId2"/>
          <a:stretch>
            <a:fillRect/>
          </a:stretch>
        </p:blipFill>
        <p:spPr>
          <a:xfrm>
            <a:off x="0" y="753467"/>
            <a:ext cx="9144000" cy="5351065"/>
          </a:xfrm>
          <a:prstGeom prst="rect">
            <a:avLst/>
          </a:prstGeom>
        </p:spPr>
      </p:pic>
    </p:spTree>
    <p:extLst>
      <p:ext uri="{BB962C8B-B14F-4D97-AF65-F5344CB8AC3E}">
        <p14:creationId xmlns:p14="http://schemas.microsoft.com/office/powerpoint/2010/main" val="2919042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73112D-160C-487B-ADA0-213046261F33}"/>
              </a:ext>
            </a:extLst>
          </p:cNvPr>
          <p:cNvPicPr>
            <a:picLocks noChangeAspect="1"/>
          </p:cNvPicPr>
          <p:nvPr/>
        </p:nvPicPr>
        <p:blipFill>
          <a:blip r:embed="rId2"/>
          <a:stretch>
            <a:fillRect/>
          </a:stretch>
        </p:blipFill>
        <p:spPr>
          <a:xfrm>
            <a:off x="539552" y="274186"/>
            <a:ext cx="8259939" cy="4666981"/>
          </a:xfrm>
          <a:prstGeom prst="rect">
            <a:avLst/>
          </a:prstGeom>
        </p:spPr>
      </p:pic>
      <p:pic>
        <p:nvPicPr>
          <p:cNvPr id="5" name="Imagen 4">
            <a:extLst>
              <a:ext uri="{FF2B5EF4-FFF2-40B4-BE49-F238E27FC236}">
                <a16:creationId xmlns:a16="http://schemas.microsoft.com/office/drawing/2014/main" id="{394C4B54-2241-4479-8279-6F41F7FDD57E}"/>
              </a:ext>
            </a:extLst>
          </p:cNvPr>
          <p:cNvPicPr>
            <a:picLocks noChangeAspect="1"/>
          </p:cNvPicPr>
          <p:nvPr/>
        </p:nvPicPr>
        <p:blipFill rotWithShape="1">
          <a:blip r:embed="rId3"/>
          <a:srcRect l="29375" r="12952" b="68127"/>
          <a:stretch/>
        </p:blipFill>
        <p:spPr>
          <a:xfrm>
            <a:off x="2088802" y="4705523"/>
            <a:ext cx="5235112" cy="2152477"/>
          </a:xfrm>
          <a:prstGeom prst="rect">
            <a:avLst/>
          </a:prstGeom>
        </p:spPr>
      </p:pic>
    </p:spTree>
    <p:extLst>
      <p:ext uri="{BB962C8B-B14F-4D97-AF65-F5344CB8AC3E}">
        <p14:creationId xmlns:p14="http://schemas.microsoft.com/office/powerpoint/2010/main" val="4104103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121DC89-1ADF-4AB1-AD92-E704BDA85B2C}"/>
              </a:ext>
            </a:extLst>
          </p:cNvPr>
          <p:cNvPicPr>
            <a:picLocks noChangeAspect="1"/>
          </p:cNvPicPr>
          <p:nvPr/>
        </p:nvPicPr>
        <p:blipFill rotWithShape="1">
          <a:blip r:embed="rId2"/>
          <a:srcRect t="32940" b="18224"/>
          <a:stretch/>
        </p:blipFill>
        <p:spPr>
          <a:xfrm>
            <a:off x="251520" y="0"/>
            <a:ext cx="7200800" cy="2616249"/>
          </a:xfrm>
          <a:prstGeom prst="rect">
            <a:avLst/>
          </a:prstGeom>
        </p:spPr>
      </p:pic>
      <p:pic>
        <p:nvPicPr>
          <p:cNvPr id="5" name="Imagen 4">
            <a:extLst>
              <a:ext uri="{FF2B5EF4-FFF2-40B4-BE49-F238E27FC236}">
                <a16:creationId xmlns:a16="http://schemas.microsoft.com/office/drawing/2014/main" id="{3AC7CED2-D518-47E7-8F0F-B592C2BAEA72}"/>
              </a:ext>
            </a:extLst>
          </p:cNvPr>
          <p:cNvPicPr>
            <a:picLocks noChangeAspect="1"/>
          </p:cNvPicPr>
          <p:nvPr/>
        </p:nvPicPr>
        <p:blipFill rotWithShape="1">
          <a:blip r:embed="rId3"/>
          <a:srcRect l="38393" t="36733" r="37500" b="32950"/>
          <a:stretch/>
        </p:blipFill>
        <p:spPr>
          <a:xfrm>
            <a:off x="1151620" y="4320134"/>
            <a:ext cx="1944216" cy="1092868"/>
          </a:xfrm>
          <a:prstGeom prst="rect">
            <a:avLst/>
          </a:prstGeom>
        </p:spPr>
      </p:pic>
      <p:pic>
        <p:nvPicPr>
          <p:cNvPr id="6" name="Imagen 5">
            <a:extLst>
              <a:ext uri="{FF2B5EF4-FFF2-40B4-BE49-F238E27FC236}">
                <a16:creationId xmlns:a16="http://schemas.microsoft.com/office/drawing/2014/main" id="{2376E30B-08BB-4FA1-928A-1CBFA70FF4FC}"/>
              </a:ext>
            </a:extLst>
          </p:cNvPr>
          <p:cNvPicPr>
            <a:picLocks noChangeAspect="1"/>
          </p:cNvPicPr>
          <p:nvPr/>
        </p:nvPicPr>
        <p:blipFill rotWithShape="1">
          <a:blip r:embed="rId2"/>
          <a:srcRect l="43883" t="84694" r="31117"/>
          <a:stretch/>
        </p:blipFill>
        <p:spPr>
          <a:xfrm>
            <a:off x="3095836" y="1988840"/>
            <a:ext cx="1800200" cy="819985"/>
          </a:xfrm>
          <a:prstGeom prst="rect">
            <a:avLst/>
          </a:prstGeom>
        </p:spPr>
      </p:pic>
      <p:pic>
        <p:nvPicPr>
          <p:cNvPr id="2050" name="Picture 2">
            <a:extLst>
              <a:ext uri="{FF2B5EF4-FFF2-40B4-BE49-F238E27FC236}">
                <a16:creationId xmlns:a16="http://schemas.microsoft.com/office/drawing/2014/main" id="{12CF0D5C-89B1-4937-A0E0-09F7CE1F33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463272"/>
            <a:ext cx="2821757" cy="282175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144625A3-DFBE-4AF4-B29E-FEE16FFD1100}"/>
              </a:ext>
            </a:extLst>
          </p:cNvPr>
          <p:cNvPicPr>
            <a:picLocks noChangeAspect="1"/>
          </p:cNvPicPr>
          <p:nvPr/>
        </p:nvPicPr>
        <p:blipFill rotWithShape="1">
          <a:blip r:embed="rId3"/>
          <a:srcRect b="66274"/>
          <a:stretch/>
        </p:blipFill>
        <p:spPr>
          <a:xfrm>
            <a:off x="107504" y="2764027"/>
            <a:ext cx="8064896" cy="1215752"/>
          </a:xfrm>
          <a:prstGeom prst="rect">
            <a:avLst/>
          </a:prstGeom>
        </p:spPr>
      </p:pic>
      <p:pic>
        <p:nvPicPr>
          <p:cNvPr id="9" name="Imagen 8">
            <a:extLst>
              <a:ext uri="{FF2B5EF4-FFF2-40B4-BE49-F238E27FC236}">
                <a16:creationId xmlns:a16="http://schemas.microsoft.com/office/drawing/2014/main" id="{C9BDA4E5-42E6-435E-8FAC-A33679CC11B7}"/>
              </a:ext>
            </a:extLst>
          </p:cNvPr>
          <p:cNvPicPr>
            <a:picLocks noChangeAspect="1"/>
          </p:cNvPicPr>
          <p:nvPr/>
        </p:nvPicPr>
        <p:blipFill rotWithShape="1">
          <a:blip r:embed="rId3"/>
          <a:srcRect t="69683"/>
          <a:stretch/>
        </p:blipFill>
        <p:spPr>
          <a:xfrm>
            <a:off x="0" y="5762761"/>
            <a:ext cx="7740860" cy="1048958"/>
          </a:xfrm>
          <a:prstGeom prst="rect">
            <a:avLst/>
          </a:prstGeom>
        </p:spPr>
      </p:pic>
    </p:spTree>
    <p:extLst>
      <p:ext uri="{BB962C8B-B14F-4D97-AF65-F5344CB8AC3E}">
        <p14:creationId xmlns:p14="http://schemas.microsoft.com/office/powerpoint/2010/main" val="1314468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32C66B7-3591-4EB9-B806-BAFCFB1EB7B0}"/>
              </a:ext>
            </a:extLst>
          </p:cNvPr>
          <p:cNvPicPr>
            <a:picLocks noChangeAspect="1"/>
          </p:cNvPicPr>
          <p:nvPr/>
        </p:nvPicPr>
        <p:blipFill rotWithShape="1">
          <a:blip r:embed="rId2">
            <a:duotone>
              <a:prstClr val="black"/>
              <a:srgbClr val="D9C3A5">
                <a:tint val="50000"/>
                <a:satMod val="180000"/>
              </a:srgbClr>
            </a:duotone>
          </a:blip>
          <a:srcRect t="8736"/>
          <a:stretch/>
        </p:blipFill>
        <p:spPr>
          <a:xfrm>
            <a:off x="162546" y="764704"/>
            <a:ext cx="8818908" cy="3009087"/>
          </a:xfrm>
          <a:prstGeom prst="rect">
            <a:avLst/>
          </a:prstGeom>
          <a:solidFill>
            <a:schemeClr val="bg1"/>
          </a:solidFill>
          <a:ln w="22225">
            <a:solidFill>
              <a:schemeClr val="tx1"/>
            </a:solidFill>
          </a:ln>
        </p:spPr>
      </p:pic>
      <p:sp>
        <p:nvSpPr>
          <p:cNvPr id="4" name="Text Box 1">
            <a:extLst>
              <a:ext uri="{FF2B5EF4-FFF2-40B4-BE49-F238E27FC236}">
                <a16:creationId xmlns:a16="http://schemas.microsoft.com/office/drawing/2014/main" id="{B88758D2-8045-415C-81BF-470F0FE72E89}"/>
              </a:ext>
            </a:extLst>
          </p:cNvPr>
          <p:cNvSpPr txBox="1">
            <a:spLocks noChangeArrowheads="1"/>
          </p:cNvSpPr>
          <p:nvPr/>
        </p:nvSpPr>
        <p:spPr bwMode="auto">
          <a:xfrm>
            <a:off x="323528" y="116632"/>
            <a:ext cx="1584176" cy="433068"/>
          </a:xfrm>
          <a:prstGeom prst="rect">
            <a:avLst/>
          </a:prstGeom>
          <a:solidFill>
            <a:srgbClr val="CCFFFF"/>
          </a:solidFill>
          <a:ln w="9525">
            <a:solidFill>
              <a:srgbClr val="CCFFFF"/>
            </a:solid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dirty="0">
                <a:solidFill>
                  <a:schemeClr val="tx1"/>
                </a:solidFill>
              </a:rPr>
              <a:t>Problema 3:</a:t>
            </a:r>
            <a:r>
              <a:rPr lang="es-ES" sz="2200" dirty="0">
                <a:solidFill>
                  <a:srgbClr val="000099"/>
                </a:solidFill>
              </a:rPr>
              <a:t> </a:t>
            </a:r>
          </a:p>
        </p:txBody>
      </p:sp>
    </p:spTree>
    <p:extLst>
      <p:ext uri="{BB962C8B-B14F-4D97-AF65-F5344CB8AC3E}">
        <p14:creationId xmlns:p14="http://schemas.microsoft.com/office/powerpoint/2010/main" val="2185675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33BE7A9-6FE2-4C32-835A-E24EA0E25AF3}"/>
              </a:ext>
            </a:extLst>
          </p:cNvPr>
          <p:cNvPicPr>
            <a:picLocks noChangeAspect="1"/>
          </p:cNvPicPr>
          <p:nvPr/>
        </p:nvPicPr>
        <p:blipFill rotWithShape="1">
          <a:blip r:embed="rId2"/>
          <a:srcRect b="90483"/>
          <a:stretch/>
        </p:blipFill>
        <p:spPr>
          <a:xfrm>
            <a:off x="251520" y="165416"/>
            <a:ext cx="7820025" cy="638175"/>
          </a:xfrm>
          <a:prstGeom prst="rect">
            <a:avLst/>
          </a:prstGeom>
        </p:spPr>
      </p:pic>
      <p:pic>
        <p:nvPicPr>
          <p:cNvPr id="5" name="Imagen 4">
            <a:extLst>
              <a:ext uri="{FF2B5EF4-FFF2-40B4-BE49-F238E27FC236}">
                <a16:creationId xmlns:a16="http://schemas.microsoft.com/office/drawing/2014/main" id="{D4B84BF8-95EC-462A-A521-6C62CABC5C37}"/>
              </a:ext>
            </a:extLst>
          </p:cNvPr>
          <p:cNvPicPr>
            <a:picLocks noChangeAspect="1"/>
          </p:cNvPicPr>
          <p:nvPr/>
        </p:nvPicPr>
        <p:blipFill>
          <a:blip r:embed="rId3"/>
          <a:stretch>
            <a:fillRect/>
          </a:stretch>
        </p:blipFill>
        <p:spPr>
          <a:xfrm>
            <a:off x="395536" y="787167"/>
            <a:ext cx="7886700" cy="6067425"/>
          </a:xfrm>
          <a:prstGeom prst="rect">
            <a:avLst/>
          </a:prstGeom>
        </p:spPr>
      </p:pic>
    </p:spTree>
    <p:extLst>
      <p:ext uri="{BB962C8B-B14F-4D97-AF65-F5344CB8AC3E}">
        <p14:creationId xmlns:p14="http://schemas.microsoft.com/office/powerpoint/2010/main" val="33447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107504" y="767464"/>
            <a:ext cx="9036496" cy="3541612"/>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a:t>
            </a:r>
            <a:r>
              <a:rPr lang="es-ES" sz="2000" b="1" dirty="0">
                <a:solidFill>
                  <a:srgbClr val="000099"/>
                </a:solidFill>
              </a:rPr>
              <a:t>Definición</a:t>
            </a:r>
            <a:r>
              <a:rPr lang="es-ES" sz="2000" dirty="0">
                <a:solidFill>
                  <a:srgbClr val="000099"/>
                </a:solidFill>
              </a:rPr>
              <a:t>: Un sistema de dos cargas iguales y de signo opuesto, separadas por una pequeña distancia L.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dirty="0">
                <a:solidFill>
                  <a:srgbClr val="000099"/>
                </a:solidFill>
              </a:rPr>
              <a:t>Su intensidad y orientación se describen mediante el </a:t>
            </a:r>
            <a:r>
              <a:rPr lang="es-ES" sz="2000" b="1" dirty="0">
                <a:solidFill>
                  <a:srgbClr val="000099"/>
                </a:solidFill>
              </a:rPr>
              <a:t>vector momento dipolar </a:t>
            </a:r>
            <a:r>
              <a:rPr lang="es-ES" sz="2000" dirty="0">
                <a:solidFill>
                  <a:srgbClr val="000099"/>
                </a:solidFill>
              </a:rPr>
              <a:t>eléctrico </a:t>
            </a:r>
            <a:r>
              <a:rPr lang="es-ES" sz="2000" b="1" dirty="0">
                <a:solidFill>
                  <a:srgbClr val="000099"/>
                </a:solidFill>
              </a:rPr>
              <a:t>p, </a:t>
            </a:r>
            <a:r>
              <a:rPr lang="es-ES" sz="2000" dirty="0">
                <a:solidFill>
                  <a:srgbClr val="000099"/>
                </a:solidFill>
              </a:rPr>
              <a:t>un vector que va desde la carga  negativa a la positiva y cuyo módulo es el producto </a:t>
            </a:r>
            <a:r>
              <a:rPr lang="es-ES" sz="2000" dirty="0" err="1">
                <a:solidFill>
                  <a:srgbClr val="000099"/>
                </a:solidFill>
              </a:rPr>
              <a:t>q</a:t>
            </a:r>
            <a:r>
              <a:rPr lang="es-ES" sz="2000" b="1" dirty="0" err="1">
                <a:solidFill>
                  <a:srgbClr val="000099"/>
                </a:solidFill>
              </a:rPr>
              <a:t>L</a:t>
            </a:r>
            <a:r>
              <a:rPr lang="es-ES" sz="2000" dirty="0">
                <a:solidFill>
                  <a:srgbClr val="000099"/>
                </a:solidFill>
              </a:rPr>
              <a:t>, siendo </a:t>
            </a:r>
            <a:r>
              <a:rPr lang="es-ES" sz="2000" b="1" dirty="0">
                <a:solidFill>
                  <a:srgbClr val="000099"/>
                </a:solidFill>
              </a:rPr>
              <a:t>L </a:t>
            </a:r>
            <a:r>
              <a:rPr lang="es-ES" sz="2000" dirty="0">
                <a:solidFill>
                  <a:srgbClr val="000099"/>
                </a:solidFill>
              </a:rPr>
              <a:t>un vector que parte de la carga negativa y acaba en la positiva.</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0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dirty="0">
                <a:solidFill>
                  <a:srgbClr val="000099"/>
                </a:solidFill>
              </a:rPr>
              <a:t>El momento dipolar es una </a:t>
            </a:r>
            <a:r>
              <a:rPr lang="es-ES" sz="2000" b="1" dirty="0">
                <a:solidFill>
                  <a:srgbClr val="000099"/>
                </a:solidFill>
              </a:rPr>
              <a:t>propiedad química</a:t>
            </a:r>
            <a:r>
              <a:rPr lang="es-ES" sz="2000" dirty="0">
                <a:solidFill>
                  <a:srgbClr val="000099"/>
                </a:solidFill>
              </a:rPr>
              <a:t> que indica cómo de heterogénea es la distribución de la carga eléctrica ya que es directamente proporcional a la distancia y a la magnitud de la carga eléctrica.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000" dirty="0">
              <a:solidFill>
                <a:srgbClr val="000099"/>
              </a:solidFill>
            </a:endParaRPr>
          </a:p>
        </p:txBody>
      </p:sp>
      <p:sp>
        <p:nvSpPr>
          <p:cNvPr id="9" name="Text Box 1"/>
          <p:cNvSpPr txBox="1">
            <a:spLocks noChangeArrowheads="1"/>
          </p:cNvSpPr>
          <p:nvPr/>
        </p:nvSpPr>
        <p:spPr bwMode="auto">
          <a:xfrm>
            <a:off x="251520" y="116632"/>
            <a:ext cx="871195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Dipolo eléctrico</a:t>
            </a:r>
            <a:endParaRPr lang="es-ES" sz="3600" i="1" baseline="-25000" dirty="0">
              <a:solidFill>
                <a:srgbClr val="000099"/>
              </a:solidFill>
            </a:endParaRPr>
          </a:p>
        </p:txBody>
      </p:sp>
      <p:pic>
        <p:nvPicPr>
          <p:cNvPr id="16" name="Picture 2" descr="E:\Capítulos\ch21\figure-21-18.jpg">
            <a:extLst>
              <a:ext uri="{FF2B5EF4-FFF2-40B4-BE49-F238E27FC236}">
                <a16:creationId xmlns:a16="http://schemas.microsoft.com/office/drawing/2014/main" id="{3D00ECD1-BEDE-4242-B510-2CB5ADCDEAE8}"/>
              </a:ext>
            </a:extLst>
          </p:cNvPr>
          <p:cNvPicPr>
            <a:picLocks noChangeAspect="1" noChangeArrowheads="1"/>
          </p:cNvPicPr>
          <p:nvPr/>
        </p:nvPicPr>
        <p:blipFill>
          <a:blip r:embed="rId3" cstate="print"/>
          <a:srcRect/>
          <a:stretch>
            <a:fillRect/>
          </a:stretch>
        </p:blipFill>
        <p:spPr bwMode="auto">
          <a:xfrm>
            <a:off x="611560" y="4391909"/>
            <a:ext cx="3675643" cy="2237110"/>
          </a:xfrm>
          <a:prstGeom prst="rect">
            <a:avLst/>
          </a:prstGeom>
          <a:noFill/>
          <a:ln>
            <a:solidFill>
              <a:schemeClr val="tx1"/>
            </a:solidFill>
          </a:ln>
        </p:spPr>
      </p:pic>
      <p:pic>
        <p:nvPicPr>
          <p:cNvPr id="17" name="Picture 7" descr="http://hyperphysics.phy-astr.gsu.edu/hbase/electric/imgele/equiv5.gif">
            <a:extLst>
              <a:ext uri="{FF2B5EF4-FFF2-40B4-BE49-F238E27FC236}">
                <a16:creationId xmlns:a16="http://schemas.microsoft.com/office/drawing/2014/main" id="{B8B36BA1-1559-445D-B59C-A5782B317F7C}"/>
              </a:ext>
            </a:extLst>
          </p:cNvPr>
          <p:cNvPicPr>
            <a:picLocks noChangeAspect="1" noChangeArrowheads="1"/>
          </p:cNvPicPr>
          <p:nvPr/>
        </p:nvPicPr>
        <p:blipFill>
          <a:blip r:embed="rId4" cstate="print"/>
          <a:srcRect/>
          <a:stretch>
            <a:fillRect/>
          </a:stretch>
        </p:blipFill>
        <p:spPr bwMode="auto">
          <a:xfrm rot="5400000">
            <a:off x="5482032" y="4278827"/>
            <a:ext cx="2376263" cy="2324120"/>
          </a:xfrm>
          <a:prstGeom prst="rect">
            <a:avLst/>
          </a:prstGeom>
          <a:noFill/>
          <a:ln>
            <a:solidFill>
              <a:schemeClr val="accent1">
                <a:lumMod val="60000"/>
                <a:lumOff val="40000"/>
              </a:schemeClr>
            </a:solidFill>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8A85C81-B213-4E1E-B650-F1805B654672}"/>
              </a:ext>
            </a:extLst>
          </p:cNvPr>
          <p:cNvPicPr>
            <a:picLocks noChangeAspect="1"/>
          </p:cNvPicPr>
          <p:nvPr/>
        </p:nvPicPr>
        <p:blipFill>
          <a:blip r:embed="rId2"/>
          <a:stretch>
            <a:fillRect/>
          </a:stretch>
        </p:blipFill>
        <p:spPr>
          <a:xfrm>
            <a:off x="611560" y="260648"/>
            <a:ext cx="8154527" cy="6336704"/>
          </a:xfrm>
          <a:prstGeom prst="rect">
            <a:avLst/>
          </a:prstGeom>
        </p:spPr>
      </p:pic>
    </p:spTree>
    <p:extLst>
      <p:ext uri="{BB962C8B-B14F-4D97-AF65-F5344CB8AC3E}">
        <p14:creationId xmlns:p14="http://schemas.microsoft.com/office/powerpoint/2010/main" val="4027258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2E4D0DC-0657-4DAE-BCB8-3E56C2A65FFC}"/>
              </a:ext>
            </a:extLst>
          </p:cNvPr>
          <p:cNvPicPr>
            <a:picLocks noChangeAspect="1"/>
          </p:cNvPicPr>
          <p:nvPr/>
        </p:nvPicPr>
        <p:blipFill>
          <a:blip r:embed="rId2"/>
          <a:stretch>
            <a:fillRect/>
          </a:stretch>
        </p:blipFill>
        <p:spPr>
          <a:xfrm>
            <a:off x="827584" y="332656"/>
            <a:ext cx="7296150" cy="3790950"/>
          </a:xfrm>
          <a:prstGeom prst="rect">
            <a:avLst/>
          </a:prstGeom>
        </p:spPr>
      </p:pic>
      <p:pic>
        <p:nvPicPr>
          <p:cNvPr id="5" name="Imagen 4">
            <a:extLst>
              <a:ext uri="{FF2B5EF4-FFF2-40B4-BE49-F238E27FC236}">
                <a16:creationId xmlns:a16="http://schemas.microsoft.com/office/drawing/2014/main" id="{C8549367-F559-4B64-B384-3BED995F38BB}"/>
              </a:ext>
            </a:extLst>
          </p:cNvPr>
          <p:cNvPicPr>
            <a:picLocks noChangeAspect="1"/>
          </p:cNvPicPr>
          <p:nvPr/>
        </p:nvPicPr>
        <p:blipFill rotWithShape="1">
          <a:blip r:embed="rId3"/>
          <a:srcRect b="76147"/>
          <a:stretch/>
        </p:blipFill>
        <p:spPr>
          <a:xfrm>
            <a:off x="684709" y="4509120"/>
            <a:ext cx="7439025" cy="1510879"/>
          </a:xfrm>
          <a:prstGeom prst="rect">
            <a:avLst/>
          </a:prstGeom>
        </p:spPr>
      </p:pic>
    </p:spTree>
    <p:extLst>
      <p:ext uri="{BB962C8B-B14F-4D97-AF65-F5344CB8AC3E}">
        <p14:creationId xmlns:p14="http://schemas.microsoft.com/office/powerpoint/2010/main" val="2558177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D662B7D-9487-474E-AE6F-EC10D263B1C0}"/>
              </a:ext>
            </a:extLst>
          </p:cNvPr>
          <p:cNvPicPr>
            <a:picLocks noChangeAspect="1"/>
          </p:cNvPicPr>
          <p:nvPr/>
        </p:nvPicPr>
        <p:blipFill rotWithShape="1">
          <a:blip r:embed="rId2"/>
          <a:srcRect t="27263"/>
          <a:stretch/>
        </p:blipFill>
        <p:spPr>
          <a:xfrm>
            <a:off x="539552" y="188640"/>
            <a:ext cx="7439025" cy="4607222"/>
          </a:xfrm>
          <a:prstGeom prst="rect">
            <a:avLst/>
          </a:prstGeom>
        </p:spPr>
      </p:pic>
    </p:spTree>
    <p:extLst>
      <p:ext uri="{BB962C8B-B14F-4D97-AF65-F5344CB8AC3E}">
        <p14:creationId xmlns:p14="http://schemas.microsoft.com/office/powerpoint/2010/main" val="4268418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6912CC3-518D-49D7-B6A5-3B25D3C17A75}"/>
              </a:ext>
            </a:extLst>
          </p:cNvPr>
          <p:cNvPicPr>
            <a:picLocks noChangeAspect="1"/>
          </p:cNvPicPr>
          <p:nvPr/>
        </p:nvPicPr>
        <p:blipFill>
          <a:blip r:embed="rId2"/>
          <a:stretch>
            <a:fillRect/>
          </a:stretch>
        </p:blipFill>
        <p:spPr>
          <a:xfrm>
            <a:off x="467544" y="260648"/>
            <a:ext cx="7029450" cy="3619500"/>
          </a:xfrm>
          <a:prstGeom prst="rect">
            <a:avLst/>
          </a:prstGeom>
        </p:spPr>
      </p:pic>
      <p:pic>
        <p:nvPicPr>
          <p:cNvPr id="5" name="Imagen 4">
            <a:extLst>
              <a:ext uri="{FF2B5EF4-FFF2-40B4-BE49-F238E27FC236}">
                <a16:creationId xmlns:a16="http://schemas.microsoft.com/office/drawing/2014/main" id="{2769DB0D-116F-4A25-A400-667DE5E0214A}"/>
              </a:ext>
            </a:extLst>
          </p:cNvPr>
          <p:cNvPicPr>
            <a:picLocks noChangeAspect="1"/>
          </p:cNvPicPr>
          <p:nvPr/>
        </p:nvPicPr>
        <p:blipFill>
          <a:blip r:embed="rId3"/>
          <a:stretch>
            <a:fillRect/>
          </a:stretch>
        </p:blipFill>
        <p:spPr>
          <a:xfrm>
            <a:off x="469832" y="3573016"/>
            <a:ext cx="7115175" cy="2905125"/>
          </a:xfrm>
          <a:prstGeom prst="rect">
            <a:avLst/>
          </a:prstGeom>
        </p:spPr>
      </p:pic>
    </p:spTree>
    <p:extLst>
      <p:ext uri="{BB962C8B-B14F-4D97-AF65-F5344CB8AC3E}">
        <p14:creationId xmlns:p14="http://schemas.microsoft.com/office/powerpoint/2010/main" val="1088405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a:extLst>
              <a:ext uri="{FF2B5EF4-FFF2-40B4-BE49-F238E27FC236}">
                <a16:creationId xmlns:a16="http://schemas.microsoft.com/office/drawing/2014/main" id="{63E88A51-1601-49B6-B7C4-0B53F7011ACD}"/>
              </a:ext>
            </a:extLst>
          </p:cNvPr>
          <p:cNvSpPr txBox="1">
            <a:spLocks noChangeArrowheads="1"/>
          </p:cNvSpPr>
          <p:nvPr/>
        </p:nvSpPr>
        <p:spPr bwMode="auto">
          <a:xfrm>
            <a:off x="428680" y="764704"/>
            <a:ext cx="8352928" cy="525401"/>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800" dirty="0">
                <a:solidFill>
                  <a:srgbClr val="000099"/>
                </a:solidFill>
              </a:rPr>
              <a:t>Relación Potencial y Campo Eléctrico</a:t>
            </a:r>
            <a:endParaRPr lang="es-ES" sz="2800" i="1" baseline="-25000" dirty="0">
              <a:solidFill>
                <a:srgbClr val="000099"/>
              </a:solidFill>
            </a:endParaRPr>
          </a:p>
        </p:txBody>
      </p:sp>
      <p:graphicFrame>
        <p:nvGraphicFramePr>
          <p:cNvPr id="5" name="Object 7">
            <a:extLst>
              <a:ext uri="{FF2B5EF4-FFF2-40B4-BE49-F238E27FC236}">
                <a16:creationId xmlns:a16="http://schemas.microsoft.com/office/drawing/2014/main" id="{ECEB7D71-201B-4723-911E-484C3CE4D35E}"/>
              </a:ext>
            </a:extLst>
          </p:cNvPr>
          <p:cNvGraphicFramePr>
            <a:graphicFrameLocks noChangeAspect="1"/>
          </p:cNvGraphicFramePr>
          <p:nvPr>
            <p:extLst>
              <p:ext uri="{D42A27DB-BD31-4B8C-83A1-F6EECF244321}">
                <p14:modId xmlns:p14="http://schemas.microsoft.com/office/powerpoint/2010/main" val="502785336"/>
              </p:ext>
            </p:extLst>
          </p:nvPr>
        </p:nvGraphicFramePr>
        <p:xfrm>
          <a:off x="2373090" y="2819692"/>
          <a:ext cx="3806825" cy="973137"/>
        </p:xfrm>
        <a:graphic>
          <a:graphicData uri="http://schemas.openxmlformats.org/presentationml/2006/ole">
            <mc:AlternateContent xmlns:mc="http://schemas.openxmlformats.org/markup-compatibility/2006">
              <mc:Choice xmlns:v="urn:schemas-microsoft-com:vml" Requires="v">
                <p:oleObj name="OpenOffice.org" r:id="rId2" imgW="1229400" imgH="312480" progId="opendocument.MathDocument.1">
                  <p:embed/>
                </p:oleObj>
              </mc:Choice>
              <mc:Fallback>
                <p:oleObj name="OpenOffice.org" r:id="rId2" imgW="1229400" imgH="312480" progId="opendocument.MathDocument.1">
                  <p:embed/>
                  <p:pic>
                    <p:nvPicPr>
                      <p:cNvPr id="182279"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090" y="2819692"/>
                        <a:ext cx="3806825" cy="973137"/>
                      </a:xfrm>
                      <a:prstGeom prst="rect">
                        <a:avLst/>
                      </a:prstGeom>
                      <a:solidFill>
                        <a:srgbClr val="FFFF99"/>
                      </a:solidFill>
                      <a:ln w="9525">
                        <a:solidFill>
                          <a:schemeClr val="tx1"/>
                        </a:solidFill>
                        <a:miter lim="800000"/>
                        <a:headEnd/>
                        <a:tailEnd/>
                      </a:ln>
                    </p:spPr>
                  </p:pic>
                </p:oleObj>
              </mc:Fallback>
            </mc:AlternateContent>
          </a:graphicData>
        </a:graphic>
      </p:graphicFrame>
      <p:sp>
        <p:nvSpPr>
          <p:cNvPr id="6" name="15 Rectángulo">
            <a:extLst>
              <a:ext uri="{FF2B5EF4-FFF2-40B4-BE49-F238E27FC236}">
                <a16:creationId xmlns:a16="http://schemas.microsoft.com/office/drawing/2014/main" id="{D00C015F-3D4D-4168-9006-E09768CD9BAA}"/>
              </a:ext>
            </a:extLst>
          </p:cNvPr>
          <p:cNvSpPr/>
          <p:nvPr/>
        </p:nvSpPr>
        <p:spPr>
          <a:xfrm>
            <a:off x="755576" y="5223636"/>
            <a:ext cx="7488832" cy="1015663"/>
          </a:xfrm>
          <a:prstGeom prst="rect">
            <a:avLst/>
          </a:prstGeom>
        </p:spPr>
        <p:txBody>
          <a:bodyPr wrap="square">
            <a:spAutoFit/>
          </a:bodyPr>
          <a:lstStyle/>
          <a:p>
            <a:pPr>
              <a:buClr>
                <a:srgbClr val="000099"/>
              </a:buClr>
            </a:pPr>
            <a:r>
              <a:rPr lang="es-ES" sz="2000" i="1" dirty="0">
                <a:solidFill>
                  <a:srgbClr val="000099"/>
                </a:solidFill>
                <a:sym typeface="Symbol"/>
              </a:rPr>
              <a:t> Otra forma de calcular el Campo Eléctrico creado por una distribución de cargas es a partir del cálculo del Potencial.</a:t>
            </a:r>
          </a:p>
          <a:p>
            <a:pPr>
              <a:buClr>
                <a:srgbClr val="000099"/>
              </a:buClr>
            </a:pPr>
            <a:endParaRPr lang="en-US" sz="2000" dirty="0"/>
          </a:p>
        </p:txBody>
      </p:sp>
      <p:sp>
        <p:nvSpPr>
          <p:cNvPr id="8" name="CuadroTexto 7">
            <a:extLst>
              <a:ext uri="{FF2B5EF4-FFF2-40B4-BE49-F238E27FC236}">
                <a16:creationId xmlns:a16="http://schemas.microsoft.com/office/drawing/2014/main" id="{69830BF8-A392-404F-9B45-A25A3EF66B0E}"/>
              </a:ext>
            </a:extLst>
          </p:cNvPr>
          <p:cNvSpPr txBox="1"/>
          <p:nvPr/>
        </p:nvSpPr>
        <p:spPr>
          <a:xfrm>
            <a:off x="503548" y="1758194"/>
            <a:ext cx="8136904" cy="923330"/>
          </a:xfrm>
          <a:prstGeom prst="rect">
            <a:avLst/>
          </a:prstGeom>
          <a:noFill/>
        </p:spPr>
        <p:txBody>
          <a:bodyPr wrap="square">
            <a:spAutoFit/>
          </a:bodyPr>
          <a:lstStyle/>
          <a:p>
            <a:r>
              <a:rPr lang="es-ES" sz="1800" dirty="0">
                <a:solidFill>
                  <a:srgbClr val="000099"/>
                </a:solidFill>
              </a:rPr>
              <a:t>El </a:t>
            </a:r>
            <a:r>
              <a:rPr lang="es-ES" sz="1800" i="1" dirty="0">
                <a:solidFill>
                  <a:srgbClr val="000099"/>
                </a:solidFill>
              </a:rPr>
              <a:t>potencial</a:t>
            </a:r>
            <a:r>
              <a:rPr lang="es-ES" sz="1800" dirty="0">
                <a:solidFill>
                  <a:srgbClr val="000099"/>
                </a:solidFill>
              </a:rPr>
              <a:t> en </a:t>
            </a:r>
            <a:r>
              <a:rPr lang="es-ES" sz="1800" b="1" i="1" dirty="0">
                <a:solidFill>
                  <a:srgbClr val="000099"/>
                </a:solidFill>
              </a:rPr>
              <a:t>r</a:t>
            </a:r>
            <a:r>
              <a:rPr lang="es-ES" sz="1800" dirty="0">
                <a:solidFill>
                  <a:srgbClr val="000099"/>
                </a:solidFill>
              </a:rPr>
              <a:t>, </a:t>
            </a:r>
            <a:r>
              <a:rPr lang="es-ES" sz="1800" i="1" dirty="0">
                <a:solidFill>
                  <a:srgbClr val="000099"/>
                </a:solidFill>
              </a:rPr>
              <a:t>V(</a:t>
            </a:r>
            <a:r>
              <a:rPr lang="es-ES" sz="1800" b="1" i="1" dirty="0">
                <a:solidFill>
                  <a:srgbClr val="000099"/>
                </a:solidFill>
              </a:rPr>
              <a:t>r</a:t>
            </a:r>
            <a:r>
              <a:rPr lang="es-ES" sz="1800" i="1" dirty="0">
                <a:solidFill>
                  <a:srgbClr val="000099"/>
                </a:solidFill>
              </a:rPr>
              <a:t>)</a:t>
            </a:r>
            <a:r>
              <a:rPr lang="es-ES" sz="1800" dirty="0">
                <a:solidFill>
                  <a:srgbClr val="000099"/>
                </a:solidFill>
              </a:rPr>
              <a:t>, es la integral de línea </a:t>
            </a:r>
            <a:r>
              <a:rPr lang="es-ES" sz="1800" i="1" dirty="0">
                <a:solidFill>
                  <a:srgbClr val="000099"/>
                </a:solidFill>
              </a:rPr>
              <a:t>del campo eléctrico </a:t>
            </a:r>
            <a:r>
              <a:rPr lang="es-ES" sz="1800" b="1" i="1" dirty="0">
                <a:solidFill>
                  <a:srgbClr val="000099"/>
                </a:solidFill>
              </a:rPr>
              <a:t>E</a:t>
            </a:r>
            <a:r>
              <a:rPr lang="es-ES" sz="1800" dirty="0">
                <a:solidFill>
                  <a:srgbClr val="000099"/>
                </a:solidFill>
              </a:rPr>
              <a:t> (cambiado de signo) desde algún lugar de referencia </a:t>
            </a:r>
            <a:r>
              <a:rPr lang="es-ES" sz="1800" b="1" i="1" dirty="0">
                <a:solidFill>
                  <a:srgbClr val="000099"/>
                </a:solidFill>
              </a:rPr>
              <a:t>r</a:t>
            </a:r>
            <a:r>
              <a:rPr lang="es-ES" sz="1800" b="1" i="1" baseline="-25000" dirty="0">
                <a:solidFill>
                  <a:srgbClr val="000099"/>
                </a:solidFill>
              </a:rPr>
              <a:t>0</a:t>
            </a:r>
            <a:r>
              <a:rPr lang="es-ES" sz="1800" dirty="0">
                <a:solidFill>
                  <a:srgbClr val="000099"/>
                </a:solidFill>
              </a:rPr>
              <a:t> (donde decidimos que </a:t>
            </a:r>
            <a:r>
              <a:rPr lang="es-ES" sz="1800" i="1" dirty="0">
                <a:solidFill>
                  <a:srgbClr val="000099"/>
                </a:solidFill>
              </a:rPr>
              <a:t>V(</a:t>
            </a:r>
            <a:r>
              <a:rPr lang="es-ES" sz="1800" b="1" i="1" dirty="0">
                <a:solidFill>
                  <a:srgbClr val="000099"/>
                </a:solidFill>
              </a:rPr>
              <a:t>r</a:t>
            </a:r>
            <a:r>
              <a:rPr lang="es-ES" sz="1800" b="1" i="1" baseline="-25000" dirty="0">
                <a:solidFill>
                  <a:srgbClr val="000099"/>
                </a:solidFill>
              </a:rPr>
              <a:t>0 </a:t>
            </a:r>
            <a:r>
              <a:rPr lang="es-ES" sz="1800" i="1" dirty="0">
                <a:solidFill>
                  <a:srgbClr val="000099"/>
                </a:solidFill>
              </a:rPr>
              <a:t>)</a:t>
            </a:r>
            <a:r>
              <a:rPr lang="es-ES" sz="1800" dirty="0">
                <a:solidFill>
                  <a:srgbClr val="000099"/>
                </a:solidFill>
              </a:rPr>
              <a:t> = 0) hasta </a:t>
            </a:r>
            <a:r>
              <a:rPr lang="es-ES" sz="1800" b="1" i="1" dirty="0">
                <a:solidFill>
                  <a:srgbClr val="000099"/>
                </a:solidFill>
              </a:rPr>
              <a:t>r</a:t>
            </a:r>
            <a:r>
              <a:rPr lang="es-ES" sz="1800" dirty="0">
                <a:solidFill>
                  <a:srgbClr val="000099"/>
                </a:solidFill>
              </a:rPr>
              <a:t>.</a:t>
            </a:r>
            <a:endParaRPr lang="es-ES" dirty="0"/>
          </a:p>
        </p:txBody>
      </p:sp>
      <p:graphicFrame>
        <p:nvGraphicFramePr>
          <p:cNvPr id="9" name="Object 1">
            <a:extLst>
              <a:ext uri="{FF2B5EF4-FFF2-40B4-BE49-F238E27FC236}">
                <a16:creationId xmlns:a16="http://schemas.microsoft.com/office/drawing/2014/main" id="{4AF92A11-0E2B-4287-9CDF-AEE6502C21E1}"/>
              </a:ext>
            </a:extLst>
          </p:cNvPr>
          <p:cNvGraphicFramePr>
            <a:graphicFrameLocks noChangeAspect="1"/>
          </p:cNvGraphicFramePr>
          <p:nvPr>
            <p:extLst>
              <p:ext uri="{D42A27DB-BD31-4B8C-83A1-F6EECF244321}">
                <p14:modId xmlns:p14="http://schemas.microsoft.com/office/powerpoint/2010/main" val="2739957521"/>
              </p:ext>
            </p:extLst>
          </p:nvPr>
        </p:nvGraphicFramePr>
        <p:xfrm>
          <a:off x="2373090" y="4218514"/>
          <a:ext cx="3773487" cy="579437"/>
        </p:xfrm>
        <a:graphic>
          <a:graphicData uri="http://schemas.openxmlformats.org/presentationml/2006/ole">
            <mc:AlternateContent xmlns:mc="http://schemas.openxmlformats.org/markup-compatibility/2006">
              <mc:Choice xmlns:v="urn:schemas-microsoft-com:vml" Requires="v">
                <p:oleObj name="OpenOffice.org" r:id="rId4" imgW="1185840" imgH="181080" progId="opendocument.MathDocument.1">
                  <p:embed/>
                </p:oleObj>
              </mc:Choice>
              <mc:Fallback>
                <p:oleObj name="OpenOffice.org" r:id="rId4" imgW="1185840" imgH="181080" progId="opendocument.MathDocument.1">
                  <p:embed/>
                  <p:pic>
                    <p:nvPicPr>
                      <p:cNvPr id="250881"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3090" y="4218514"/>
                        <a:ext cx="3773487" cy="579437"/>
                      </a:xfrm>
                      <a:prstGeom prst="rect">
                        <a:avLst/>
                      </a:prstGeom>
                      <a:solidFill>
                        <a:srgbClr val="FFFF99"/>
                      </a:solidFill>
                      <a:ln w="12700">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893925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467544" y="44624"/>
            <a:ext cx="8172400" cy="1202510"/>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Ejemplo: Potencial eléctrico creado por una distribución </a:t>
            </a:r>
            <a:r>
              <a:rPr lang="es-ES" sz="3600" i="1" dirty="0">
                <a:solidFill>
                  <a:srgbClr val="000099"/>
                </a:solidFill>
              </a:rPr>
              <a:t>continua</a:t>
            </a:r>
            <a:r>
              <a:rPr lang="es-ES" sz="3600" dirty="0">
                <a:solidFill>
                  <a:srgbClr val="000099"/>
                </a:solidFill>
              </a:rPr>
              <a:t> de carga</a:t>
            </a:r>
            <a:endParaRPr lang="es-ES" sz="3600" i="1" baseline="-25000" dirty="0">
              <a:solidFill>
                <a:srgbClr val="000099"/>
              </a:solidFill>
            </a:endParaRPr>
          </a:p>
        </p:txBody>
      </p:sp>
      <p:sp>
        <p:nvSpPr>
          <p:cNvPr id="7" name="Text Box 1"/>
          <p:cNvSpPr txBox="1">
            <a:spLocks noChangeArrowheads="1"/>
          </p:cNvSpPr>
          <p:nvPr/>
        </p:nvSpPr>
        <p:spPr bwMode="auto">
          <a:xfrm>
            <a:off x="107504" y="1196752"/>
            <a:ext cx="8820472" cy="1448731"/>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Principio de superposición: </a:t>
            </a:r>
            <a:r>
              <a:rPr lang="es-ES" sz="2200" i="1" dirty="0">
                <a:solidFill>
                  <a:srgbClr val="000099"/>
                </a:solidFill>
              </a:rPr>
              <a:t>V</a:t>
            </a:r>
            <a:r>
              <a:rPr lang="es-ES" sz="2200" dirty="0">
                <a:solidFill>
                  <a:srgbClr val="000099"/>
                </a:solidFill>
              </a:rPr>
              <a:t> es el resultante de la </a:t>
            </a:r>
            <a:r>
              <a:rPr lang="es-ES" sz="2200" i="1" dirty="0">
                <a:solidFill>
                  <a:srgbClr val="000099"/>
                </a:solidFill>
              </a:rPr>
              <a:t>suma (escalar !) </a:t>
            </a:r>
            <a:r>
              <a:rPr lang="es-ES" sz="2200" dirty="0">
                <a:solidFill>
                  <a:srgbClr val="000099"/>
                </a:solidFill>
              </a:rPr>
              <a:t>de los potenciales </a:t>
            </a:r>
            <a:r>
              <a:rPr lang="es-ES" sz="2200" i="1" dirty="0" err="1">
                <a:solidFill>
                  <a:srgbClr val="000099"/>
                </a:solidFill>
              </a:rPr>
              <a:t>dV</a:t>
            </a:r>
            <a:r>
              <a:rPr lang="es-ES" sz="2200" dirty="0">
                <a:solidFill>
                  <a:srgbClr val="000099"/>
                </a:solidFill>
              </a:rPr>
              <a:t> creados por todos los elementos de carga </a:t>
            </a:r>
            <a:r>
              <a:rPr lang="es-ES" sz="2200" i="1" dirty="0" err="1">
                <a:solidFill>
                  <a:srgbClr val="000099"/>
                </a:solidFill>
              </a:rPr>
              <a:t>dq</a:t>
            </a:r>
            <a:endParaRPr lang="es-ES" sz="2200" i="1" dirty="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		 suma se transforma en </a:t>
            </a:r>
            <a:r>
              <a:rPr lang="es-ES" sz="2200" i="1" dirty="0">
                <a:solidFill>
                  <a:srgbClr val="FF0000"/>
                </a:solidFill>
                <a:sym typeface="Symbol"/>
              </a:rPr>
              <a:t>integral</a:t>
            </a:r>
            <a:endParaRPr lang="es-ES" sz="2200" i="1" dirty="0">
              <a:solidFill>
                <a:srgbClr val="FF0000"/>
              </a:solidFill>
            </a:endParaRPr>
          </a:p>
        </p:txBody>
      </p:sp>
      <p:sp>
        <p:nvSpPr>
          <p:cNvPr id="8" name="Text Box 1"/>
          <p:cNvSpPr txBox="1">
            <a:spLocks noChangeArrowheads="1"/>
          </p:cNvSpPr>
          <p:nvPr/>
        </p:nvSpPr>
        <p:spPr bwMode="auto">
          <a:xfrm>
            <a:off x="6660232" y="2708920"/>
            <a:ext cx="2232248" cy="1110177"/>
          </a:xfrm>
          <a:prstGeom prst="rect">
            <a:avLst/>
          </a:prstGeom>
          <a:noFill/>
          <a:ln w="9525">
            <a:solidFill>
              <a:srgbClr val="000099"/>
            </a:solid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potencial </a:t>
            </a:r>
            <a:r>
              <a:rPr lang="es-ES" sz="2200" i="1" dirty="0" err="1">
                <a:solidFill>
                  <a:srgbClr val="000099"/>
                </a:solidFill>
              </a:rPr>
              <a:t>dV</a:t>
            </a:r>
            <a:r>
              <a:rPr lang="es-ES" sz="2200" dirty="0">
                <a:solidFill>
                  <a:srgbClr val="000099"/>
                </a:solidFill>
              </a:rPr>
              <a:t> creado en </a:t>
            </a:r>
            <a:r>
              <a:rPr lang="es-ES" sz="2200" b="1" i="1" dirty="0">
                <a:solidFill>
                  <a:srgbClr val="000099"/>
                </a:solidFill>
              </a:rPr>
              <a:t>r</a:t>
            </a:r>
            <a:r>
              <a:rPr lang="es-ES" sz="2200" dirty="0">
                <a:solidFill>
                  <a:srgbClr val="000099"/>
                </a:solidFill>
              </a:rPr>
              <a:t> por carga </a:t>
            </a:r>
            <a:r>
              <a:rPr lang="es-ES" sz="2200" i="1" dirty="0" err="1">
                <a:solidFill>
                  <a:srgbClr val="000099"/>
                </a:solidFill>
              </a:rPr>
              <a:t>dq</a:t>
            </a:r>
            <a:r>
              <a:rPr lang="es-ES" sz="2200" dirty="0">
                <a:solidFill>
                  <a:srgbClr val="000099"/>
                </a:solidFill>
              </a:rPr>
              <a:t> = </a:t>
            </a:r>
            <a:r>
              <a:rPr lang="es-ES" sz="2200" i="1" dirty="0">
                <a:solidFill>
                  <a:srgbClr val="000099"/>
                </a:solidFill>
                <a:sym typeface="Symbol"/>
              </a:rPr>
              <a:t></a:t>
            </a:r>
            <a:r>
              <a:rPr lang="es-ES" sz="2200" dirty="0">
                <a:solidFill>
                  <a:srgbClr val="000099"/>
                </a:solidFill>
                <a:sym typeface="Symbol"/>
              </a:rPr>
              <a:t> </a:t>
            </a:r>
            <a:r>
              <a:rPr lang="es-ES" sz="2200" i="1" dirty="0" err="1">
                <a:solidFill>
                  <a:srgbClr val="000099"/>
                </a:solidFill>
                <a:sym typeface="Symbol"/>
              </a:rPr>
              <a:t>dV</a:t>
            </a:r>
            <a:r>
              <a:rPr lang="es-ES" sz="2200" dirty="0">
                <a:solidFill>
                  <a:srgbClr val="000099"/>
                </a:solidFill>
              </a:rPr>
              <a:t> </a:t>
            </a:r>
          </a:p>
        </p:txBody>
      </p:sp>
      <p:pic>
        <p:nvPicPr>
          <p:cNvPr id="9218" name="Picture 2"/>
          <p:cNvPicPr>
            <a:picLocks noChangeAspect="1" noChangeArrowheads="1"/>
          </p:cNvPicPr>
          <p:nvPr/>
        </p:nvPicPr>
        <p:blipFill>
          <a:blip r:embed="rId3" cstate="print"/>
          <a:srcRect/>
          <a:stretch>
            <a:fillRect/>
          </a:stretch>
        </p:blipFill>
        <p:spPr bwMode="auto">
          <a:xfrm>
            <a:off x="899592" y="2636912"/>
            <a:ext cx="5579450" cy="2774158"/>
          </a:xfrm>
          <a:prstGeom prst="rect">
            <a:avLst/>
          </a:prstGeom>
          <a:noFill/>
          <a:ln w="9525">
            <a:solidFill>
              <a:srgbClr val="00B0F0"/>
            </a:solidFill>
            <a:round/>
            <a:headEnd/>
            <a:tailEnd/>
          </a:ln>
          <a:effectLst/>
        </p:spPr>
      </p:pic>
      <p:sp>
        <p:nvSpPr>
          <p:cNvPr id="9" name="8 Rectángulo"/>
          <p:cNvSpPr/>
          <p:nvPr/>
        </p:nvSpPr>
        <p:spPr>
          <a:xfrm>
            <a:off x="5364088" y="1916832"/>
            <a:ext cx="3459601" cy="646331"/>
          </a:xfrm>
          <a:prstGeom prst="rect">
            <a:avLst/>
          </a:prstGeom>
          <a:noFill/>
          <a:ln>
            <a:solidFill>
              <a:schemeClr val="tx1"/>
            </a:solidFill>
          </a:ln>
        </p:spPr>
        <p:txBody>
          <a:bodyPr wrap="non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dirty="0">
                <a:solidFill>
                  <a:srgbClr val="000099"/>
                </a:solidFill>
              </a:rPr>
              <a:t>Concepto importante:</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i="1" dirty="0">
                <a:solidFill>
                  <a:srgbClr val="FF0000"/>
                </a:solidFill>
              </a:rPr>
              <a:t>densidad de carga</a:t>
            </a:r>
            <a:r>
              <a:rPr lang="es-ES" i="1" dirty="0">
                <a:solidFill>
                  <a:srgbClr val="000099"/>
                </a:solidFill>
              </a:rPr>
              <a:t>  </a:t>
            </a:r>
            <a:r>
              <a:rPr lang="es-ES" i="1" dirty="0">
                <a:solidFill>
                  <a:srgbClr val="000099"/>
                </a:solidFill>
                <a:sym typeface="Symbol"/>
              </a:rPr>
              <a:t>  =  </a:t>
            </a:r>
            <a:r>
              <a:rPr lang="es-ES" i="1" dirty="0" err="1">
                <a:solidFill>
                  <a:srgbClr val="000099"/>
                </a:solidFill>
                <a:sym typeface="Symbol"/>
              </a:rPr>
              <a:t>dq</a:t>
            </a:r>
            <a:r>
              <a:rPr lang="es-ES" i="1" dirty="0">
                <a:solidFill>
                  <a:srgbClr val="000099"/>
                </a:solidFill>
                <a:sym typeface="Symbol"/>
              </a:rPr>
              <a:t> / </a:t>
            </a:r>
            <a:r>
              <a:rPr lang="es-ES" i="1" dirty="0" err="1">
                <a:solidFill>
                  <a:srgbClr val="000099"/>
                </a:solidFill>
                <a:sym typeface="Symbol"/>
              </a:rPr>
              <a:t>dV</a:t>
            </a:r>
            <a:endParaRPr lang="es-ES" i="1" dirty="0">
              <a:solidFill>
                <a:srgbClr val="000099"/>
              </a:solidFill>
            </a:endParaRPr>
          </a:p>
        </p:txBody>
      </p:sp>
      <p:sp>
        <p:nvSpPr>
          <p:cNvPr id="16" name="15 Rectángulo"/>
          <p:cNvSpPr/>
          <p:nvPr/>
        </p:nvSpPr>
        <p:spPr>
          <a:xfrm>
            <a:off x="6058713" y="5517232"/>
            <a:ext cx="2617743" cy="1323439"/>
          </a:xfrm>
          <a:prstGeom prst="rect">
            <a:avLst/>
          </a:prstGeom>
        </p:spPr>
        <p:txBody>
          <a:bodyPr wrap="square">
            <a:spAutoFit/>
          </a:bodyPr>
          <a:lstStyle/>
          <a:p>
            <a:pPr>
              <a:buClr>
                <a:srgbClr val="000099"/>
              </a:buClr>
              <a:buFont typeface="Arial" pitchFamily="34" charset="0"/>
              <a:buChar char="•"/>
            </a:pPr>
            <a:r>
              <a:rPr lang="es-ES" sz="2000" i="1" dirty="0">
                <a:solidFill>
                  <a:srgbClr val="000099"/>
                </a:solidFill>
                <a:sym typeface="Symbol"/>
              </a:rPr>
              <a:t> </a:t>
            </a:r>
            <a:r>
              <a:rPr lang="es-ES" sz="2000" i="1" dirty="0" err="1">
                <a:solidFill>
                  <a:srgbClr val="000099"/>
                </a:solidFill>
                <a:sym typeface="Symbol"/>
              </a:rPr>
              <a:t>dV</a:t>
            </a:r>
            <a:r>
              <a:rPr lang="es-ES" sz="2000" dirty="0">
                <a:solidFill>
                  <a:srgbClr val="000099"/>
                </a:solidFill>
                <a:sym typeface="Symbol"/>
              </a:rPr>
              <a:t> se suma a todas las cargas </a:t>
            </a:r>
            <a:r>
              <a:rPr lang="es-ES" sz="2000" i="1" dirty="0" err="1">
                <a:solidFill>
                  <a:srgbClr val="000099"/>
                </a:solidFill>
                <a:sym typeface="Symbol"/>
              </a:rPr>
              <a:t>dq</a:t>
            </a:r>
            <a:r>
              <a:rPr lang="es-ES" sz="2000" dirty="0">
                <a:solidFill>
                  <a:srgbClr val="000099"/>
                </a:solidFill>
                <a:sym typeface="Symbol"/>
              </a:rPr>
              <a:t>: 	</a:t>
            </a:r>
          </a:p>
          <a:p>
            <a:pPr>
              <a:buClr>
                <a:srgbClr val="000099"/>
              </a:buClr>
            </a:pPr>
            <a:r>
              <a:rPr lang="es-ES" sz="2000" dirty="0">
                <a:solidFill>
                  <a:srgbClr val="000099"/>
                </a:solidFill>
                <a:sym typeface="Symbol"/>
              </a:rPr>
              <a:t> se integra </a:t>
            </a:r>
            <a:r>
              <a:rPr lang="es-ES" sz="2000" i="1" dirty="0">
                <a:solidFill>
                  <a:srgbClr val="000099"/>
                </a:solidFill>
                <a:sym typeface="Symbol"/>
              </a:rPr>
              <a:t> </a:t>
            </a:r>
            <a:r>
              <a:rPr lang="es-ES" sz="2000" i="1" dirty="0" err="1">
                <a:solidFill>
                  <a:srgbClr val="000099"/>
                </a:solidFill>
                <a:sym typeface="Symbol"/>
              </a:rPr>
              <a:t>dV</a:t>
            </a:r>
            <a:r>
              <a:rPr lang="es-ES" sz="2000" i="1" dirty="0">
                <a:solidFill>
                  <a:srgbClr val="000099"/>
                </a:solidFill>
                <a:sym typeface="Symbol"/>
              </a:rPr>
              <a:t> </a:t>
            </a:r>
            <a:r>
              <a:rPr lang="es-ES" sz="2000" dirty="0">
                <a:solidFill>
                  <a:srgbClr val="000099"/>
                </a:solidFill>
                <a:sym typeface="Symbol"/>
              </a:rPr>
              <a:t>al volumen </a:t>
            </a:r>
            <a:r>
              <a:rPr lang="es-ES" sz="2000" i="1" dirty="0">
                <a:solidFill>
                  <a:srgbClr val="000099"/>
                </a:solidFill>
                <a:sym typeface="Symbol"/>
              </a:rPr>
              <a:t>V</a:t>
            </a:r>
            <a:endParaRPr lang="en-US" sz="2000" dirty="0"/>
          </a:p>
        </p:txBody>
      </p:sp>
      <p:graphicFrame>
        <p:nvGraphicFramePr>
          <p:cNvPr id="281603" name="Object 3"/>
          <p:cNvGraphicFramePr>
            <a:graphicFrameLocks noChangeAspect="1"/>
          </p:cNvGraphicFramePr>
          <p:nvPr/>
        </p:nvGraphicFramePr>
        <p:xfrm>
          <a:off x="5940152" y="4005065"/>
          <a:ext cx="2932112" cy="1512168"/>
        </p:xfrm>
        <a:graphic>
          <a:graphicData uri="http://schemas.openxmlformats.org/presentationml/2006/ole">
            <mc:AlternateContent xmlns:mc="http://schemas.openxmlformats.org/markup-compatibility/2006">
              <mc:Choice xmlns:v="urn:schemas-microsoft-com:vml" Requires="v">
                <p:oleObj name="OpenOffice.org" r:id="rId4" imgW="999000" imgH="384840" progId="opendocument.MathDocument.1">
                  <p:embed/>
                </p:oleObj>
              </mc:Choice>
              <mc:Fallback>
                <p:oleObj name="OpenOffice.org" r:id="rId4" imgW="999000" imgH="384840" progId="opendocument.MathDocument.1">
                  <p:embed/>
                  <p:pic>
                    <p:nvPicPr>
                      <p:cNvPr id="28160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005065"/>
                        <a:ext cx="2932112" cy="1512168"/>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2" name="11 Conector recto de flecha"/>
          <p:cNvCxnSpPr>
            <a:stCxn id="8" idx="1"/>
          </p:cNvCxnSpPr>
          <p:nvPr/>
        </p:nvCxnSpPr>
        <p:spPr bwMode="auto">
          <a:xfrm flipH="1">
            <a:off x="6516216" y="3264009"/>
            <a:ext cx="144016" cy="1101095"/>
          </a:xfrm>
          <a:prstGeom prst="straightConnector1">
            <a:avLst/>
          </a:prstGeom>
          <a:solidFill>
            <a:srgbClr val="00B8FF"/>
          </a:solidFill>
          <a:ln w="25400" cap="flat" cmpd="sng" algn="ctr">
            <a:solidFill>
              <a:srgbClr val="FF0000"/>
            </a:solidFill>
            <a:prstDash val="solid"/>
            <a:round/>
            <a:headEnd type="none" w="med" len="med"/>
            <a:tailEnd type="triangle" w="lg" len="lg"/>
          </a:ln>
          <a:effectLst/>
        </p:spPr>
      </p:cxnSp>
      <p:graphicFrame>
        <p:nvGraphicFramePr>
          <p:cNvPr id="281604" name="Object 4"/>
          <p:cNvGraphicFramePr>
            <a:graphicFrameLocks noChangeAspect="1"/>
          </p:cNvGraphicFramePr>
          <p:nvPr/>
        </p:nvGraphicFramePr>
        <p:xfrm>
          <a:off x="221852" y="5451475"/>
          <a:ext cx="5502276" cy="1362075"/>
        </p:xfrm>
        <a:graphic>
          <a:graphicData uri="http://schemas.openxmlformats.org/presentationml/2006/ole">
            <mc:AlternateContent xmlns:mc="http://schemas.openxmlformats.org/markup-compatibility/2006">
              <mc:Choice xmlns:v="urn:schemas-microsoft-com:vml" Requires="v">
                <p:oleObj name="OpenOffice.org" r:id="rId6" imgW="1874880" imgH="384840" progId="opendocument.MathDocument.1">
                  <p:embed/>
                </p:oleObj>
              </mc:Choice>
              <mc:Fallback>
                <p:oleObj name="OpenOffice.org" r:id="rId6" imgW="1874880" imgH="384840" progId="opendocument.MathDocument.1">
                  <p:embed/>
                  <p:pic>
                    <p:nvPicPr>
                      <p:cNvPr id="28160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852" y="5451475"/>
                        <a:ext cx="5502276" cy="1362075"/>
                      </a:xfrm>
                      <a:prstGeom prst="rect">
                        <a:avLst/>
                      </a:prstGeom>
                      <a:solidFill>
                        <a:srgbClr val="FFFF99"/>
                      </a:solidFill>
                      <a:ln w="9525">
                        <a:solidFill>
                          <a:schemeClr val="tx1"/>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6D6FAE8-611A-483D-B92D-6C0ECD907861}"/>
              </a:ext>
            </a:extLst>
          </p:cNvPr>
          <p:cNvPicPr>
            <a:picLocks noChangeAspect="1"/>
          </p:cNvPicPr>
          <p:nvPr/>
        </p:nvPicPr>
        <p:blipFill>
          <a:blip r:embed="rId2"/>
          <a:stretch>
            <a:fillRect/>
          </a:stretch>
        </p:blipFill>
        <p:spPr>
          <a:xfrm>
            <a:off x="323528" y="476672"/>
            <a:ext cx="4023360" cy="2562734"/>
          </a:xfrm>
          <a:prstGeom prst="rect">
            <a:avLst/>
          </a:prstGeom>
        </p:spPr>
      </p:pic>
      <p:pic>
        <p:nvPicPr>
          <p:cNvPr id="3" name="Imagen 2">
            <a:extLst>
              <a:ext uri="{FF2B5EF4-FFF2-40B4-BE49-F238E27FC236}">
                <a16:creationId xmlns:a16="http://schemas.microsoft.com/office/drawing/2014/main" id="{9B0E9CA8-F398-4E66-856A-6E73F43F9860}"/>
              </a:ext>
            </a:extLst>
          </p:cNvPr>
          <p:cNvPicPr>
            <a:picLocks noChangeAspect="1"/>
          </p:cNvPicPr>
          <p:nvPr/>
        </p:nvPicPr>
        <p:blipFill rotWithShape="1">
          <a:blip r:embed="rId3"/>
          <a:srcRect l="4677" t="4088" r="2097" b="5962"/>
          <a:stretch/>
        </p:blipFill>
        <p:spPr>
          <a:xfrm>
            <a:off x="432038" y="3356993"/>
            <a:ext cx="3872520" cy="2520280"/>
          </a:xfrm>
          <a:prstGeom prst="rect">
            <a:avLst/>
          </a:prstGeom>
        </p:spPr>
      </p:pic>
      <p:sp>
        <p:nvSpPr>
          <p:cNvPr id="6" name="15 Rectángulo">
            <a:extLst>
              <a:ext uri="{FF2B5EF4-FFF2-40B4-BE49-F238E27FC236}">
                <a16:creationId xmlns:a16="http://schemas.microsoft.com/office/drawing/2014/main" id="{9D46BB8C-6AF9-4A64-ADAA-306A31175C31}"/>
              </a:ext>
            </a:extLst>
          </p:cNvPr>
          <p:cNvSpPr/>
          <p:nvPr/>
        </p:nvSpPr>
        <p:spPr>
          <a:xfrm>
            <a:off x="4219459" y="4443626"/>
            <a:ext cx="4888386" cy="707886"/>
          </a:xfrm>
          <a:prstGeom prst="rect">
            <a:avLst/>
          </a:prstGeom>
        </p:spPr>
        <p:txBody>
          <a:bodyPr wrap="square">
            <a:spAutoFit/>
          </a:bodyPr>
          <a:lstStyle/>
          <a:p>
            <a:pPr>
              <a:buClr>
                <a:srgbClr val="000099"/>
              </a:buClr>
            </a:pPr>
            <a:r>
              <a:rPr lang="es-ES" sz="2000" i="1" dirty="0">
                <a:solidFill>
                  <a:srgbClr val="000099"/>
                </a:solidFill>
                <a:sym typeface="Symbol"/>
              </a:rPr>
              <a:t>V (r)</a:t>
            </a:r>
            <a:r>
              <a:rPr lang="es-ES" sz="2000" dirty="0">
                <a:solidFill>
                  <a:srgbClr val="000099"/>
                </a:solidFill>
                <a:sym typeface="Symbol"/>
              </a:rPr>
              <a:t> se suma a todas las cargas </a:t>
            </a:r>
            <a:r>
              <a:rPr lang="es-ES" sz="2000" i="1" dirty="0" err="1">
                <a:solidFill>
                  <a:srgbClr val="000099"/>
                </a:solidFill>
                <a:sym typeface="Symbol"/>
              </a:rPr>
              <a:t>dq</a:t>
            </a:r>
            <a:r>
              <a:rPr lang="es-ES" sz="2000" dirty="0">
                <a:solidFill>
                  <a:srgbClr val="000099"/>
                </a:solidFill>
                <a:sym typeface="Symbol"/>
              </a:rPr>
              <a:t>:</a:t>
            </a:r>
          </a:p>
          <a:p>
            <a:pPr>
              <a:buClr>
                <a:srgbClr val="000099"/>
              </a:buClr>
            </a:pPr>
            <a:r>
              <a:rPr lang="es-ES" sz="2000" dirty="0">
                <a:solidFill>
                  <a:srgbClr val="000099"/>
                </a:solidFill>
                <a:sym typeface="Symbol"/>
              </a:rPr>
              <a:t>	 se integra </a:t>
            </a:r>
            <a:r>
              <a:rPr lang="es-ES" sz="2000" i="1" dirty="0" err="1">
                <a:solidFill>
                  <a:srgbClr val="000099"/>
                </a:solidFill>
              </a:rPr>
              <a:t>dq</a:t>
            </a:r>
            <a:r>
              <a:rPr lang="es-ES" sz="2000" dirty="0">
                <a:solidFill>
                  <a:srgbClr val="000099"/>
                </a:solidFill>
              </a:rPr>
              <a:t> = </a:t>
            </a:r>
            <a:r>
              <a:rPr lang="el-GR" sz="2000" dirty="0">
                <a:solidFill>
                  <a:srgbClr val="000099"/>
                </a:solidFill>
              </a:rPr>
              <a:t>λ</a:t>
            </a:r>
            <a:r>
              <a:rPr lang="es-ES" sz="2000" i="1" dirty="0" err="1">
                <a:solidFill>
                  <a:srgbClr val="000099"/>
                </a:solidFill>
                <a:sym typeface="Symbol"/>
              </a:rPr>
              <a:t>dL</a:t>
            </a:r>
            <a:r>
              <a:rPr lang="es-ES" sz="2000" dirty="0">
                <a:solidFill>
                  <a:srgbClr val="000099"/>
                </a:solidFill>
              </a:rPr>
              <a:t> </a:t>
            </a:r>
            <a:r>
              <a:rPr lang="es-ES" sz="2000" dirty="0">
                <a:solidFill>
                  <a:srgbClr val="000099"/>
                </a:solidFill>
                <a:sym typeface="Symbol"/>
              </a:rPr>
              <a:t>a la longitud L</a:t>
            </a:r>
            <a:endParaRPr lang="en-US" sz="2000" dirty="0"/>
          </a:p>
        </p:txBody>
      </p:sp>
      <p:sp>
        <p:nvSpPr>
          <p:cNvPr id="7" name="15 Rectángulo">
            <a:extLst>
              <a:ext uri="{FF2B5EF4-FFF2-40B4-BE49-F238E27FC236}">
                <a16:creationId xmlns:a16="http://schemas.microsoft.com/office/drawing/2014/main" id="{56F4CA0E-02F9-4B04-BC04-A4225616C6BC}"/>
              </a:ext>
            </a:extLst>
          </p:cNvPr>
          <p:cNvSpPr/>
          <p:nvPr/>
        </p:nvSpPr>
        <p:spPr>
          <a:xfrm>
            <a:off x="4328718" y="1916832"/>
            <a:ext cx="4669868" cy="707886"/>
          </a:xfrm>
          <a:prstGeom prst="rect">
            <a:avLst/>
          </a:prstGeom>
        </p:spPr>
        <p:txBody>
          <a:bodyPr wrap="none">
            <a:spAutoFit/>
          </a:bodyPr>
          <a:lstStyle/>
          <a:p>
            <a:pPr>
              <a:buClr>
                <a:srgbClr val="000099"/>
              </a:buClr>
            </a:pPr>
            <a:r>
              <a:rPr lang="es-ES" sz="2000" i="1" dirty="0">
                <a:solidFill>
                  <a:srgbClr val="000099"/>
                </a:solidFill>
                <a:sym typeface="Symbol"/>
              </a:rPr>
              <a:t> V (r) </a:t>
            </a:r>
            <a:r>
              <a:rPr lang="es-ES" sz="2000" dirty="0">
                <a:solidFill>
                  <a:srgbClr val="000099"/>
                </a:solidFill>
                <a:sym typeface="Symbol"/>
              </a:rPr>
              <a:t>se suma a todas las cargas </a:t>
            </a:r>
            <a:r>
              <a:rPr lang="es-ES" sz="2000" i="1" dirty="0" err="1">
                <a:solidFill>
                  <a:srgbClr val="000099"/>
                </a:solidFill>
                <a:sym typeface="Symbol"/>
              </a:rPr>
              <a:t>dq</a:t>
            </a:r>
            <a:r>
              <a:rPr lang="es-ES" sz="2000" dirty="0">
                <a:solidFill>
                  <a:srgbClr val="000099"/>
                </a:solidFill>
                <a:sym typeface="Symbol"/>
              </a:rPr>
              <a:t>:</a:t>
            </a:r>
          </a:p>
          <a:p>
            <a:pPr>
              <a:buClr>
                <a:srgbClr val="000099"/>
              </a:buClr>
            </a:pPr>
            <a:r>
              <a:rPr lang="es-ES" sz="2000" dirty="0">
                <a:solidFill>
                  <a:srgbClr val="000099"/>
                </a:solidFill>
                <a:sym typeface="Symbol"/>
              </a:rPr>
              <a:t>	 se integra </a:t>
            </a:r>
            <a:r>
              <a:rPr lang="es-ES" sz="2000" i="1" dirty="0">
                <a:solidFill>
                  <a:srgbClr val="000099"/>
                </a:solidFill>
                <a:sym typeface="Symbol"/>
              </a:rPr>
              <a:t>σ</a:t>
            </a:r>
            <a:r>
              <a:rPr lang="es-ES" sz="2000" dirty="0">
                <a:solidFill>
                  <a:srgbClr val="000099"/>
                </a:solidFill>
                <a:sym typeface="Symbol"/>
              </a:rPr>
              <a:t> </a:t>
            </a:r>
            <a:r>
              <a:rPr lang="es-ES" sz="2000" i="1" dirty="0" err="1">
                <a:solidFill>
                  <a:srgbClr val="000099"/>
                </a:solidFill>
                <a:sym typeface="Symbol"/>
              </a:rPr>
              <a:t>dS</a:t>
            </a:r>
            <a:r>
              <a:rPr lang="es-ES" sz="2000" dirty="0">
                <a:solidFill>
                  <a:srgbClr val="000099"/>
                </a:solidFill>
              </a:rPr>
              <a:t> a la superficie S </a:t>
            </a:r>
            <a:endParaRPr lang="en-US" sz="2000" dirty="0"/>
          </a:p>
        </p:txBody>
      </p:sp>
      <p:sp>
        <p:nvSpPr>
          <p:cNvPr id="8" name="CuadroTexto 7">
            <a:extLst>
              <a:ext uri="{FF2B5EF4-FFF2-40B4-BE49-F238E27FC236}">
                <a16:creationId xmlns:a16="http://schemas.microsoft.com/office/drawing/2014/main" id="{55CA51D6-D2B1-467C-91BE-8F59C0FEF607}"/>
              </a:ext>
            </a:extLst>
          </p:cNvPr>
          <p:cNvSpPr txBox="1"/>
          <p:nvPr/>
        </p:nvSpPr>
        <p:spPr>
          <a:xfrm>
            <a:off x="4427700" y="1118509"/>
            <a:ext cx="4570886" cy="523220"/>
          </a:xfrm>
          <a:prstGeom prst="rect">
            <a:avLst/>
          </a:prstGeom>
          <a:noFill/>
        </p:spPr>
        <p:txBody>
          <a:bodyPr wrap="square" rtlCol="0">
            <a:spAutoFit/>
          </a:bodyPr>
          <a:lstStyle/>
          <a:p>
            <a:r>
              <a:rPr lang="es-ES" sz="2800" dirty="0">
                <a:solidFill>
                  <a:schemeClr val="tx1"/>
                </a:solidFill>
              </a:rPr>
              <a:t>V (r) = k ʃ </a:t>
            </a:r>
            <a:r>
              <a:rPr lang="es-ES" sz="2800" dirty="0" err="1">
                <a:solidFill>
                  <a:schemeClr val="tx1"/>
                </a:solidFill>
              </a:rPr>
              <a:t>dq</a:t>
            </a:r>
            <a:r>
              <a:rPr lang="es-ES" sz="2800" dirty="0">
                <a:solidFill>
                  <a:schemeClr val="tx1"/>
                </a:solidFill>
              </a:rPr>
              <a:t>/r = k ʃ </a:t>
            </a:r>
            <a:r>
              <a:rPr lang="es-ES" sz="2800" i="1" dirty="0">
                <a:solidFill>
                  <a:srgbClr val="000099"/>
                </a:solidFill>
                <a:sym typeface="Symbol"/>
              </a:rPr>
              <a:t>σ</a:t>
            </a:r>
            <a:r>
              <a:rPr lang="es-ES" sz="2800" dirty="0">
                <a:solidFill>
                  <a:srgbClr val="000099"/>
                </a:solidFill>
                <a:sym typeface="Symbol"/>
              </a:rPr>
              <a:t> </a:t>
            </a:r>
            <a:r>
              <a:rPr lang="es-ES" sz="2800" i="1" dirty="0" err="1">
                <a:solidFill>
                  <a:srgbClr val="000099"/>
                </a:solidFill>
                <a:sym typeface="Symbol"/>
              </a:rPr>
              <a:t>dS</a:t>
            </a:r>
            <a:r>
              <a:rPr lang="es-ES" sz="2800" dirty="0">
                <a:solidFill>
                  <a:srgbClr val="000099"/>
                </a:solidFill>
              </a:rPr>
              <a:t> </a:t>
            </a:r>
            <a:r>
              <a:rPr lang="es-ES" sz="2800" dirty="0">
                <a:solidFill>
                  <a:schemeClr val="tx1"/>
                </a:solidFill>
              </a:rPr>
              <a:t>/r </a:t>
            </a:r>
          </a:p>
        </p:txBody>
      </p:sp>
      <p:sp>
        <p:nvSpPr>
          <p:cNvPr id="9" name="CuadroTexto 8">
            <a:extLst>
              <a:ext uri="{FF2B5EF4-FFF2-40B4-BE49-F238E27FC236}">
                <a16:creationId xmlns:a16="http://schemas.microsoft.com/office/drawing/2014/main" id="{6BD395BD-D514-4CCA-A9E8-7F59A12C8E89}"/>
              </a:ext>
            </a:extLst>
          </p:cNvPr>
          <p:cNvSpPr txBox="1"/>
          <p:nvPr/>
        </p:nvSpPr>
        <p:spPr>
          <a:xfrm>
            <a:off x="4312518" y="3769132"/>
            <a:ext cx="4336444" cy="523220"/>
          </a:xfrm>
          <a:prstGeom prst="rect">
            <a:avLst/>
          </a:prstGeom>
          <a:noFill/>
        </p:spPr>
        <p:txBody>
          <a:bodyPr wrap="none" rtlCol="0">
            <a:spAutoFit/>
          </a:bodyPr>
          <a:lstStyle/>
          <a:p>
            <a:r>
              <a:rPr lang="es-ES" sz="2800" dirty="0">
                <a:solidFill>
                  <a:schemeClr val="tx1"/>
                </a:solidFill>
              </a:rPr>
              <a:t>V (r) = k ʃ </a:t>
            </a:r>
            <a:r>
              <a:rPr lang="es-ES" sz="2800" dirty="0" err="1">
                <a:solidFill>
                  <a:schemeClr val="tx1"/>
                </a:solidFill>
              </a:rPr>
              <a:t>dq</a:t>
            </a:r>
            <a:r>
              <a:rPr lang="es-ES" sz="2800" dirty="0">
                <a:solidFill>
                  <a:schemeClr val="tx1"/>
                </a:solidFill>
              </a:rPr>
              <a:t>/r = k ʃ </a:t>
            </a:r>
            <a:r>
              <a:rPr lang="el-GR" sz="2800" dirty="0">
                <a:solidFill>
                  <a:srgbClr val="000099"/>
                </a:solidFill>
              </a:rPr>
              <a:t>λ</a:t>
            </a:r>
            <a:r>
              <a:rPr lang="es-ES" sz="2800" dirty="0">
                <a:solidFill>
                  <a:srgbClr val="000099"/>
                </a:solidFill>
              </a:rPr>
              <a:t> </a:t>
            </a:r>
            <a:r>
              <a:rPr lang="es-ES" sz="2800" i="1" dirty="0" err="1">
                <a:solidFill>
                  <a:srgbClr val="000099"/>
                </a:solidFill>
                <a:sym typeface="Symbol"/>
              </a:rPr>
              <a:t>dL</a:t>
            </a:r>
            <a:r>
              <a:rPr lang="es-ES" sz="2800" dirty="0">
                <a:solidFill>
                  <a:srgbClr val="000099"/>
                </a:solidFill>
              </a:rPr>
              <a:t> </a:t>
            </a:r>
            <a:r>
              <a:rPr lang="es-ES" sz="2800" dirty="0">
                <a:solidFill>
                  <a:schemeClr val="tx1"/>
                </a:solidFill>
              </a:rPr>
              <a:t>/r </a:t>
            </a:r>
          </a:p>
        </p:txBody>
      </p:sp>
    </p:spTree>
    <p:extLst>
      <p:ext uri="{BB962C8B-B14F-4D97-AF65-F5344CB8AC3E}">
        <p14:creationId xmlns:p14="http://schemas.microsoft.com/office/powerpoint/2010/main" val="4267697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D69DE6-CB19-4175-B020-24A2B110B761}"/>
              </a:ext>
            </a:extLst>
          </p:cNvPr>
          <p:cNvPicPr>
            <a:picLocks noChangeAspect="1"/>
          </p:cNvPicPr>
          <p:nvPr/>
        </p:nvPicPr>
        <p:blipFill rotWithShape="1">
          <a:blip r:embed="rId2"/>
          <a:srcRect t="64249"/>
          <a:stretch/>
        </p:blipFill>
        <p:spPr>
          <a:xfrm>
            <a:off x="1259632" y="5606539"/>
            <a:ext cx="7774325" cy="1242119"/>
          </a:xfrm>
          <a:prstGeom prst="rect">
            <a:avLst/>
          </a:prstGeom>
        </p:spPr>
      </p:pic>
      <p:pic>
        <p:nvPicPr>
          <p:cNvPr id="3" name="Imagen 2">
            <a:extLst>
              <a:ext uri="{FF2B5EF4-FFF2-40B4-BE49-F238E27FC236}">
                <a16:creationId xmlns:a16="http://schemas.microsoft.com/office/drawing/2014/main" id="{44C4A519-5ABF-4290-8C07-0B5795E90E5E}"/>
              </a:ext>
            </a:extLst>
          </p:cNvPr>
          <p:cNvPicPr>
            <a:picLocks noChangeAspect="1"/>
          </p:cNvPicPr>
          <p:nvPr/>
        </p:nvPicPr>
        <p:blipFill rotWithShape="1">
          <a:blip r:embed="rId3"/>
          <a:srcRect b="26125"/>
          <a:stretch/>
        </p:blipFill>
        <p:spPr>
          <a:xfrm>
            <a:off x="2192274" y="2199080"/>
            <a:ext cx="3679760" cy="1961358"/>
          </a:xfrm>
          <a:prstGeom prst="rect">
            <a:avLst/>
          </a:prstGeom>
        </p:spPr>
      </p:pic>
      <p:pic>
        <p:nvPicPr>
          <p:cNvPr id="5" name="Imagen 4">
            <a:extLst>
              <a:ext uri="{FF2B5EF4-FFF2-40B4-BE49-F238E27FC236}">
                <a16:creationId xmlns:a16="http://schemas.microsoft.com/office/drawing/2014/main" id="{B8158E81-A7F7-4B01-A733-D20F1D7543F7}"/>
              </a:ext>
            </a:extLst>
          </p:cNvPr>
          <p:cNvPicPr>
            <a:picLocks noChangeAspect="1"/>
          </p:cNvPicPr>
          <p:nvPr/>
        </p:nvPicPr>
        <p:blipFill rotWithShape="1">
          <a:blip r:embed="rId4"/>
          <a:srcRect t="26078" r="40151"/>
          <a:stretch/>
        </p:blipFill>
        <p:spPr>
          <a:xfrm>
            <a:off x="1619672" y="4260163"/>
            <a:ext cx="5472608" cy="1146925"/>
          </a:xfrm>
          <a:prstGeom prst="rect">
            <a:avLst/>
          </a:prstGeom>
        </p:spPr>
      </p:pic>
      <p:sp>
        <p:nvSpPr>
          <p:cNvPr id="6" name="Text Box 1">
            <a:extLst>
              <a:ext uri="{FF2B5EF4-FFF2-40B4-BE49-F238E27FC236}">
                <a16:creationId xmlns:a16="http://schemas.microsoft.com/office/drawing/2014/main" id="{D47A8E6C-2FD7-47DB-864C-28736338FB1E}"/>
              </a:ext>
            </a:extLst>
          </p:cNvPr>
          <p:cNvSpPr txBox="1">
            <a:spLocks noChangeArrowheads="1"/>
          </p:cNvSpPr>
          <p:nvPr/>
        </p:nvSpPr>
        <p:spPr bwMode="auto">
          <a:xfrm>
            <a:off x="0" y="9342"/>
            <a:ext cx="9144000" cy="710067"/>
          </a:xfrm>
          <a:prstGeom prst="rect">
            <a:avLst/>
          </a:prstGeom>
          <a:solidFill>
            <a:srgbClr val="92D050"/>
          </a:solidFill>
          <a:ln w="9525">
            <a:noFill/>
            <a:round/>
            <a:headEnd/>
            <a:tailEnd/>
          </a:ln>
          <a:effec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b="1" dirty="0">
                <a:solidFill>
                  <a:schemeClr val="tx1"/>
                </a:solidFill>
              </a:rPr>
              <a:t>Ejemplo </a:t>
            </a:r>
            <a:r>
              <a:rPr lang="es-ES" sz="2000" dirty="0">
                <a:solidFill>
                  <a:schemeClr val="tx1"/>
                </a:solidFill>
              </a:rPr>
              <a:t>de</a:t>
            </a:r>
            <a:r>
              <a:rPr lang="es-ES" sz="2000" b="1" dirty="0">
                <a:solidFill>
                  <a:schemeClr val="tx1"/>
                </a:solidFill>
              </a:rPr>
              <a:t> cálculo </a:t>
            </a:r>
            <a:r>
              <a:rPr lang="es-ES" sz="2000" dirty="0">
                <a:solidFill>
                  <a:schemeClr val="tx1"/>
                </a:solidFill>
              </a:rPr>
              <a:t>de</a:t>
            </a:r>
            <a:r>
              <a:rPr lang="es-ES" sz="2000" b="1" dirty="0">
                <a:solidFill>
                  <a:schemeClr val="tx1"/>
                </a:solidFill>
              </a:rPr>
              <a:t>l Potencial eléctrico </a:t>
            </a:r>
            <a:r>
              <a:rPr lang="es-ES" sz="2000" dirty="0">
                <a:solidFill>
                  <a:schemeClr val="tx1"/>
                </a:solidFill>
              </a:rPr>
              <a:t>creado por una distribución lineal </a:t>
            </a:r>
            <a:r>
              <a:rPr lang="es-ES" sz="2000" i="1" dirty="0">
                <a:solidFill>
                  <a:schemeClr val="tx1"/>
                </a:solidFill>
              </a:rPr>
              <a:t>uniforme</a:t>
            </a:r>
            <a:r>
              <a:rPr lang="es-ES" sz="2000" dirty="0">
                <a:solidFill>
                  <a:schemeClr val="tx1"/>
                </a:solidFill>
              </a:rPr>
              <a:t> de carga (</a:t>
            </a:r>
            <a:r>
              <a:rPr lang="el-GR" sz="2000" b="1" dirty="0">
                <a:solidFill>
                  <a:schemeClr val="tx1"/>
                </a:solidFill>
              </a:rPr>
              <a:t>λ</a:t>
            </a:r>
            <a:r>
              <a:rPr lang="es-ES" sz="2000" b="1" dirty="0">
                <a:solidFill>
                  <a:schemeClr val="tx1"/>
                </a:solidFill>
              </a:rPr>
              <a:t> </a:t>
            </a:r>
            <a:r>
              <a:rPr lang="es-ES" sz="2000" b="1" dirty="0" err="1">
                <a:solidFill>
                  <a:schemeClr val="tx1"/>
                </a:solidFill>
              </a:rPr>
              <a:t>cte</a:t>
            </a:r>
            <a:r>
              <a:rPr lang="es-ES" sz="2000" dirty="0">
                <a:solidFill>
                  <a:schemeClr val="tx1"/>
                </a:solidFill>
              </a:rPr>
              <a:t>): </a:t>
            </a:r>
            <a:r>
              <a:rPr lang="es-ES" sz="2000" b="1" dirty="0">
                <a:solidFill>
                  <a:schemeClr val="tx1"/>
                </a:solidFill>
              </a:rPr>
              <a:t>V</a:t>
            </a:r>
            <a:r>
              <a:rPr lang="es-ES" sz="2000" dirty="0">
                <a:solidFill>
                  <a:schemeClr val="tx1"/>
                </a:solidFill>
              </a:rPr>
              <a:t> en un punto del eje de un anillo de carga</a:t>
            </a:r>
            <a:endParaRPr lang="es-ES" sz="2000" i="1" baseline="-25000" dirty="0">
              <a:solidFill>
                <a:schemeClr val="tx1"/>
              </a:solidFill>
            </a:endParaRPr>
          </a:p>
        </p:txBody>
      </p:sp>
      <p:sp>
        <p:nvSpPr>
          <p:cNvPr id="8" name="CuadroTexto 7">
            <a:extLst>
              <a:ext uri="{FF2B5EF4-FFF2-40B4-BE49-F238E27FC236}">
                <a16:creationId xmlns:a16="http://schemas.microsoft.com/office/drawing/2014/main" id="{BB88FC68-C01B-42F4-8CE5-CC8A9FEE0A9E}"/>
              </a:ext>
            </a:extLst>
          </p:cNvPr>
          <p:cNvSpPr txBox="1"/>
          <p:nvPr/>
        </p:nvSpPr>
        <p:spPr>
          <a:xfrm>
            <a:off x="395536" y="994345"/>
            <a:ext cx="8892480" cy="646331"/>
          </a:xfrm>
          <a:prstGeom prst="rect">
            <a:avLst/>
          </a:prstGeom>
          <a:noFill/>
        </p:spPr>
        <p:txBody>
          <a:bodyPr wrap="square">
            <a:spAutoFit/>
          </a:bodyPr>
          <a:lstStyle/>
          <a:p>
            <a:pPr algn="l"/>
            <a:r>
              <a:rPr lang="es-ES" b="1" i="0" dirty="0">
                <a:solidFill>
                  <a:srgbClr val="24486C"/>
                </a:solidFill>
                <a:effectLst/>
                <a:latin typeface="Verdana" panose="020B0604030504040204" pitchFamily="34" charset="0"/>
              </a:rPr>
              <a:t>Potencial producido por el anillo en un punto </a:t>
            </a:r>
            <a:r>
              <a:rPr lang="es-ES" b="1" i="1" dirty="0">
                <a:solidFill>
                  <a:srgbClr val="24486C"/>
                </a:solidFill>
                <a:effectLst/>
                <a:latin typeface="Verdana" panose="020B0604030504040204" pitchFamily="34" charset="0"/>
              </a:rPr>
              <a:t>z</a:t>
            </a:r>
            <a:r>
              <a:rPr lang="es-ES" b="1" i="0" dirty="0">
                <a:solidFill>
                  <a:srgbClr val="24486C"/>
                </a:solidFill>
                <a:effectLst/>
                <a:latin typeface="Verdana" panose="020B0604030504040204" pitchFamily="34" charset="0"/>
              </a:rPr>
              <a:t> de su eje de simetría</a:t>
            </a:r>
          </a:p>
        </p:txBody>
      </p:sp>
      <p:sp>
        <p:nvSpPr>
          <p:cNvPr id="10" name="CuadroTexto 9">
            <a:extLst>
              <a:ext uri="{FF2B5EF4-FFF2-40B4-BE49-F238E27FC236}">
                <a16:creationId xmlns:a16="http://schemas.microsoft.com/office/drawing/2014/main" id="{4875FA95-C168-4377-A7F0-97DFFCC2B070}"/>
              </a:ext>
            </a:extLst>
          </p:cNvPr>
          <p:cNvSpPr txBox="1"/>
          <p:nvPr/>
        </p:nvSpPr>
        <p:spPr>
          <a:xfrm>
            <a:off x="395536" y="1637690"/>
            <a:ext cx="8568952" cy="646331"/>
          </a:xfrm>
          <a:prstGeom prst="rect">
            <a:avLst/>
          </a:prstGeom>
          <a:noFill/>
        </p:spPr>
        <p:txBody>
          <a:bodyPr wrap="square">
            <a:spAutoFit/>
          </a:bodyPr>
          <a:lstStyle/>
          <a:p>
            <a:r>
              <a:rPr lang="es-ES" b="0" i="0" dirty="0">
                <a:solidFill>
                  <a:srgbClr val="000000"/>
                </a:solidFill>
                <a:effectLst/>
                <a:latin typeface="Verdana" panose="020B0604030504040204" pitchFamily="34" charset="0"/>
              </a:rPr>
              <a:t>El anillo de radio </a:t>
            </a:r>
            <a:r>
              <a:rPr lang="es-ES" b="0" i="1" dirty="0">
                <a:solidFill>
                  <a:srgbClr val="000000"/>
                </a:solidFill>
                <a:effectLst/>
                <a:latin typeface="Verdana" panose="020B0604030504040204" pitchFamily="34" charset="0"/>
              </a:rPr>
              <a:t>a</a:t>
            </a:r>
            <a:r>
              <a:rPr lang="es-ES" b="0" i="0" dirty="0">
                <a:solidFill>
                  <a:srgbClr val="000000"/>
                </a:solidFill>
                <a:effectLst/>
                <a:latin typeface="Verdana" panose="020B0604030504040204" pitchFamily="34" charset="0"/>
              </a:rPr>
              <a:t> contiene una carga </a:t>
            </a:r>
            <a:r>
              <a:rPr lang="es-ES" b="0" i="1" dirty="0">
                <a:solidFill>
                  <a:srgbClr val="000000"/>
                </a:solidFill>
                <a:effectLst/>
                <a:latin typeface="Verdana" panose="020B0604030504040204" pitchFamily="34" charset="0"/>
              </a:rPr>
              <a:t>q </a:t>
            </a:r>
            <a:r>
              <a:rPr lang="es-ES" b="0" i="0" dirty="0">
                <a:solidFill>
                  <a:srgbClr val="000000"/>
                </a:solidFill>
                <a:effectLst/>
                <a:latin typeface="Verdana" panose="020B0604030504040204" pitchFamily="34" charset="0"/>
              </a:rPr>
              <a:t>uniformemente distribuida en su longitud (q=</a:t>
            </a:r>
            <a:r>
              <a:rPr lang="el-GR" b="0" i="0" dirty="0">
                <a:solidFill>
                  <a:srgbClr val="000000"/>
                </a:solidFill>
                <a:effectLst/>
                <a:latin typeface="Verdana" panose="020B0604030504040204" pitchFamily="34" charset="0"/>
              </a:rPr>
              <a:t>λ</a:t>
            </a:r>
            <a:r>
              <a:rPr lang="es-ES" b="0" i="0" dirty="0">
                <a:solidFill>
                  <a:srgbClr val="000000"/>
                </a:solidFill>
                <a:effectLst/>
                <a:latin typeface="Verdana" panose="020B0604030504040204" pitchFamily="34" charset="0"/>
              </a:rPr>
              <a:t> *2</a:t>
            </a:r>
            <a:r>
              <a:rPr lang="el-GR" b="0" i="0" dirty="0">
                <a:solidFill>
                  <a:srgbClr val="000000"/>
                </a:solidFill>
                <a:effectLst/>
                <a:latin typeface="Verdana" panose="020B0604030504040204" pitchFamily="34" charset="0"/>
              </a:rPr>
              <a:t>π</a:t>
            </a:r>
            <a:r>
              <a:rPr lang="es-ES" dirty="0">
                <a:solidFill>
                  <a:srgbClr val="000000"/>
                </a:solidFill>
                <a:latin typeface="Verdana" panose="020B0604030504040204" pitchFamily="34" charset="0"/>
              </a:rPr>
              <a:t>a</a:t>
            </a:r>
            <a:r>
              <a:rPr lang="es-ES" b="0" i="0" dirty="0">
                <a:solidFill>
                  <a:srgbClr val="000000"/>
                </a:solidFill>
                <a:effectLst/>
                <a:latin typeface="Verdana" panose="020B0604030504040204" pitchFamily="34" charset="0"/>
              </a:rPr>
              <a:t>).</a:t>
            </a:r>
            <a:endParaRPr lang="es-ES" dirty="0"/>
          </a:p>
        </p:txBody>
      </p:sp>
    </p:spTree>
    <p:extLst>
      <p:ext uri="{BB962C8B-B14F-4D97-AF65-F5344CB8AC3E}">
        <p14:creationId xmlns:p14="http://schemas.microsoft.com/office/powerpoint/2010/main" val="1517112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53E0E884-2525-41EC-BF4B-8FA26281F80F}"/>
              </a:ext>
            </a:extLst>
          </p:cNvPr>
          <p:cNvSpPr txBox="1">
            <a:spLocks noChangeArrowheads="1"/>
          </p:cNvSpPr>
          <p:nvPr/>
        </p:nvSpPr>
        <p:spPr bwMode="auto">
          <a:xfrm>
            <a:off x="0" y="9342"/>
            <a:ext cx="9144000" cy="710067"/>
          </a:xfrm>
          <a:prstGeom prst="rect">
            <a:avLst/>
          </a:prstGeom>
          <a:solidFill>
            <a:srgbClr val="92D050"/>
          </a:solidFill>
          <a:ln w="9525">
            <a:noFill/>
            <a:round/>
            <a:headEnd/>
            <a:tailEnd/>
          </a:ln>
          <a:effec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b="1" dirty="0">
                <a:solidFill>
                  <a:schemeClr val="tx1"/>
                </a:solidFill>
              </a:rPr>
              <a:t>Ejemplo </a:t>
            </a:r>
            <a:r>
              <a:rPr lang="es-ES" sz="2000" dirty="0">
                <a:solidFill>
                  <a:schemeClr val="tx1"/>
                </a:solidFill>
              </a:rPr>
              <a:t>de</a:t>
            </a:r>
            <a:r>
              <a:rPr lang="es-ES" sz="2000" b="1" dirty="0">
                <a:solidFill>
                  <a:schemeClr val="tx1"/>
                </a:solidFill>
              </a:rPr>
              <a:t> cálculo </a:t>
            </a:r>
            <a:r>
              <a:rPr lang="es-ES" sz="2000" dirty="0">
                <a:solidFill>
                  <a:schemeClr val="tx1"/>
                </a:solidFill>
              </a:rPr>
              <a:t>del</a:t>
            </a:r>
            <a:r>
              <a:rPr lang="es-ES" sz="2000" b="1" dirty="0">
                <a:solidFill>
                  <a:schemeClr val="tx1"/>
                </a:solidFill>
              </a:rPr>
              <a:t> Potencial eléctrico </a:t>
            </a:r>
            <a:r>
              <a:rPr lang="es-ES" sz="2000" dirty="0">
                <a:solidFill>
                  <a:schemeClr val="tx1"/>
                </a:solidFill>
              </a:rPr>
              <a:t>creado por una distribución superficial </a:t>
            </a:r>
            <a:r>
              <a:rPr lang="es-ES" sz="2000" i="1" dirty="0">
                <a:solidFill>
                  <a:schemeClr val="tx1"/>
                </a:solidFill>
              </a:rPr>
              <a:t>uniforme</a:t>
            </a:r>
            <a:r>
              <a:rPr lang="es-ES" sz="2000" dirty="0">
                <a:solidFill>
                  <a:schemeClr val="tx1"/>
                </a:solidFill>
              </a:rPr>
              <a:t> de carga (</a:t>
            </a:r>
            <a:r>
              <a:rPr lang="el-GR" sz="2000" b="1" dirty="0">
                <a:solidFill>
                  <a:schemeClr val="tx1"/>
                </a:solidFill>
              </a:rPr>
              <a:t>σ</a:t>
            </a:r>
            <a:r>
              <a:rPr lang="es-ES" sz="2000" b="1" dirty="0">
                <a:solidFill>
                  <a:schemeClr val="tx1"/>
                </a:solidFill>
              </a:rPr>
              <a:t> </a:t>
            </a:r>
            <a:r>
              <a:rPr lang="es-ES" sz="2000" b="1" dirty="0" err="1">
                <a:solidFill>
                  <a:schemeClr val="tx1"/>
                </a:solidFill>
              </a:rPr>
              <a:t>cte</a:t>
            </a:r>
            <a:r>
              <a:rPr lang="es-ES" sz="2000" dirty="0">
                <a:solidFill>
                  <a:schemeClr val="tx1"/>
                </a:solidFill>
              </a:rPr>
              <a:t>): </a:t>
            </a:r>
            <a:r>
              <a:rPr lang="es-ES" sz="2000" b="1" dirty="0">
                <a:solidFill>
                  <a:schemeClr val="tx1"/>
                </a:solidFill>
              </a:rPr>
              <a:t>V</a:t>
            </a:r>
            <a:r>
              <a:rPr lang="es-ES" sz="2000" dirty="0">
                <a:solidFill>
                  <a:schemeClr val="tx1"/>
                </a:solidFill>
              </a:rPr>
              <a:t> de disco cargado en punto del eje</a:t>
            </a:r>
            <a:endParaRPr lang="es-ES" sz="2000" i="1" baseline="-25000" dirty="0">
              <a:solidFill>
                <a:schemeClr val="tx1"/>
              </a:solidFill>
            </a:endParaRPr>
          </a:p>
        </p:txBody>
      </p:sp>
      <p:pic>
        <p:nvPicPr>
          <p:cNvPr id="3" name="Imagen 2">
            <a:extLst>
              <a:ext uri="{FF2B5EF4-FFF2-40B4-BE49-F238E27FC236}">
                <a16:creationId xmlns:a16="http://schemas.microsoft.com/office/drawing/2014/main" id="{5B416B1D-5F99-4DA0-930A-21326C495053}"/>
              </a:ext>
            </a:extLst>
          </p:cNvPr>
          <p:cNvPicPr>
            <a:picLocks noChangeAspect="1"/>
          </p:cNvPicPr>
          <p:nvPr/>
        </p:nvPicPr>
        <p:blipFill rotWithShape="1">
          <a:blip r:embed="rId2"/>
          <a:srcRect b="17383"/>
          <a:stretch/>
        </p:blipFill>
        <p:spPr>
          <a:xfrm>
            <a:off x="0" y="779763"/>
            <a:ext cx="9144000" cy="4377429"/>
          </a:xfrm>
          <a:prstGeom prst="rect">
            <a:avLst/>
          </a:prstGeom>
        </p:spPr>
      </p:pic>
      <p:pic>
        <p:nvPicPr>
          <p:cNvPr id="4" name="Imagen 3">
            <a:extLst>
              <a:ext uri="{FF2B5EF4-FFF2-40B4-BE49-F238E27FC236}">
                <a16:creationId xmlns:a16="http://schemas.microsoft.com/office/drawing/2014/main" id="{57011212-1659-4568-9CC2-6342A805278D}"/>
              </a:ext>
            </a:extLst>
          </p:cNvPr>
          <p:cNvPicPr>
            <a:picLocks noChangeAspect="1"/>
          </p:cNvPicPr>
          <p:nvPr/>
        </p:nvPicPr>
        <p:blipFill rotWithShape="1">
          <a:blip r:embed="rId3"/>
          <a:srcRect t="14611" r="38975" b="59133"/>
          <a:stretch/>
        </p:blipFill>
        <p:spPr>
          <a:xfrm>
            <a:off x="3419872" y="4869160"/>
            <a:ext cx="5580112" cy="1656185"/>
          </a:xfrm>
          <a:prstGeom prst="rect">
            <a:avLst/>
          </a:prstGeom>
        </p:spPr>
      </p:pic>
      <p:pic>
        <p:nvPicPr>
          <p:cNvPr id="6" name="Imagen 5">
            <a:extLst>
              <a:ext uri="{FF2B5EF4-FFF2-40B4-BE49-F238E27FC236}">
                <a16:creationId xmlns:a16="http://schemas.microsoft.com/office/drawing/2014/main" id="{DA7D23B1-956D-49A3-A6EA-5AD7767359C9}"/>
              </a:ext>
            </a:extLst>
          </p:cNvPr>
          <p:cNvPicPr>
            <a:picLocks noChangeAspect="1"/>
          </p:cNvPicPr>
          <p:nvPr/>
        </p:nvPicPr>
        <p:blipFill>
          <a:blip r:embed="rId4"/>
          <a:stretch>
            <a:fillRect/>
          </a:stretch>
        </p:blipFill>
        <p:spPr>
          <a:xfrm>
            <a:off x="4067944" y="4149080"/>
            <a:ext cx="4579109" cy="936104"/>
          </a:xfrm>
          <a:prstGeom prst="rect">
            <a:avLst/>
          </a:prstGeom>
        </p:spPr>
      </p:pic>
    </p:spTree>
    <p:extLst>
      <p:ext uri="{BB962C8B-B14F-4D97-AF65-F5344CB8AC3E}">
        <p14:creationId xmlns:p14="http://schemas.microsoft.com/office/powerpoint/2010/main" val="3820052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97AF84CA-F1E4-4981-8C60-7AB98BCD5AD4}"/>
              </a:ext>
            </a:extLst>
          </p:cNvPr>
          <p:cNvSpPr txBox="1">
            <a:spLocks noChangeArrowheads="1"/>
          </p:cNvSpPr>
          <p:nvPr/>
        </p:nvSpPr>
        <p:spPr bwMode="auto">
          <a:xfrm>
            <a:off x="0" y="9342"/>
            <a:ext cx="9144000" cy="1017844"/>
          </a:xfrm>
          <a:prstGeom prst="rect">
            <a:avLst/>
          </a:prstGeom>
          <a:solidFill>
            <a:srgbClr val="92D050"/>
          </a:solidFill>
          <a:ln w="9525">
            <a:noFill/>
            <a:round/>
            <a:headEnd/>
            <a:tailEnd/>
          </a:ln>
          <a:effec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b="1" dirty="0">
                <a:solidFill>
                  <a:schemeClr val="tx1"/>
                </a:solidFill>
              </a:rPr>
              <a:t>Ejemplo </a:t>
            </a:r>
            <a:r>
              <a:rPr lang="es-ES" sz="2000" dirty="0">
                <a:solidFill>
                  <a:schemeClr val="tx1"/>
                </a:solidFill>
              </a:rPr>
              <a:t>de</a:t>
            </a:r>
            <a:r>
              <a:rPr lang="es-ES" sz="2000" b="1" dirty="0">
                <a:solidFill>
                  <a:schemeClr val="tx1"/>
                </a:solidFill>
              </a:rPr>
              <a:t> cálculo </a:t>
            </a:r>
            <a:r>
              <a:rPr lang="es-ES" sz="2000" dirty="0">
                <a:solidFill>
                  <a:schemeClr val="tx1"/>
                </a:solidFill>
              </a:rPr>
              <a:t>del</a:t>
            </a:r>
            <a:r>
              <a:rPr lang="es-ES" sz="2000" b="1" dirty="0">
                <a:solidFill>
                  <a:schemeClr val="tx1"/>
                </a:solidFill>
              </a:rPr>
              <a:t> Potencial eléctrico </a:t>
            </a:r>
            <a:r>
              <a:rPr lang="es-ES" sz="2000" dirty="0">
                <a:solidFill>
                  <a:schemeClr val="tx1"/>
                </a:solidFill>
              </a:rPr>
              <a:t>creado por una distribución volumétrica </a:t>
            </a:r>
            <a:r>
              <a:rPr lang="es-ES" sz="2000" i="1" dirty="0">
                <a:solidFill>
                  <a:schemeClr val="tx1"/>
                </a:solidFill>
              </a:rPr>
              <a:t>uniforme</a:t>
            </a:r>
            <a:r>
              <a:rPr lang="es-ES" sz="2000" dirty="0">
                <a:solidFill>
                  <a:schemeClr val="tx1"/>
                </a:solidFill>
              </a:rPr>
              <a:t> de carga (</a:t>
            </a:r>
            <a:r>
              <a:rPr lang="el-GR" sz="2000" b="1" dirty="0">
                <a:solidFill>
                  <a:schemeClr val="tx1"/>
                </a:solidFill>
              </a:rPr>
              <a:t>ρ</a:t>
            </a:r>
            <a:r>
              <a:rPr lang="es-ES" sz="2000" b="1" dirty="0">
                <a:solidFill>
                  <a:schemeClr val="tx1"/>
                </a:solidFill>
              </a:rPr>
              <a:t> </a:t>
            </a:r>
            <a:r>
              <a:rPr lang="es-ES" sz="2000" b="1" dirty="0" err="1">
                <a:solidFill>
                  <a:schemeClr val="tx1"/>
                </a:solidFill>
              </a:rPr>
              <a:t>cte</a:t>
            </a:r>
            <a:r>
              <a:rPr lang="es-ES" sz="2000" dirty="0">
                <a:solidFill>
                  <a:schemeClr val="tx1"/>
                </a:solidFill>
              </a:rPr>
              <a:t>): </a:t>
            </a:r>
            <a:r>
              <a:rPr lang="es-ES" sz="2000" b="1" dirty="0">
                <a:solidFill>
                  <a:schemeClr val="tx1"/>
                </a:solidFill>
              </a:rPr>
              <a:t>V</a:t>
            </a:r>
            <a:r>
              <a:rPr lang="es-ES" sz="2000" dirty="0">
                <a:solidFill>
                  <a:schemeClr val="tx1"/>
                </a:solidFill>
              </a:rPr>
              <a:t> de esfera maciza cargada en punto exterior  </a:t>
            </a:r>
            <a:endParaRPr lang="es-ES" sz="2000" i="1" baseline="-25000" dirty="0">
              <a:solidFill>
                <a:schemeClr val="tx1"/>
              </a:solidFill>
            </a:endParaRPr>
          </a:p>
        </p:txBody>
      </p:sp>
      <p:pic>
        <p:nvPicPr>
          <p:cNvPr id="4098" name="Picture 2">
            <a:extLst>
              <a:ext uri="{FF2B5EF4-FFF2-40B4-BE49-F238E27FC236}">
                <a16:creationId xmlns:a16="http://schemas.microsoft.com/office/drawing/2014/main" id="{370004EF-1A10-4A4C-95A3-8546622C8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53406"/>
            <a:ext cx="4419972" cy="197559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4463F249-49D5-4B18-814B-86D0F95FC903}"/>
              </a:ext>
            </a:extLst>
          </p:cNvPr>
          <p:cNvPicPr>
            <a:picLocks noChangeAspect="1"/>
          </p:cNvPicPr>
          <p:nvPr/>
        </p:nvPicPr>
        <p:blipFill rotWithShape="1">
          <a:blip r:embed="rId3"/>
          <a:srcRect t="33942" b="36991"/>
          <a:stretch/>
        </p:blipFill>
        <p:spPr>
          <a:xfrm>
            <a:off x="0" y="3437622"/>
            <a:ext cx="8892480" cy="487142"/>
          </a:xfrm>
          <a:prstGeom prst="rect">
            <a:avLst/>
          </a:prstGeom>
        </p:spPr>
      </p:pic>
      <p:pic>
        <p:nvPicPr>
          <p:cNvPr id="6" name="Imagen 5">
            <a:extLst>
              <a:ext uri="{FF2B5EF4-FFF2-40B4-BE49-F238E27FC236}">
                <a16:creationId xmlns:a16="http://schemas.microsoft.com/office/drawing/2014/main" id="{088C0BCD-11DA-4FA6-8903-F5112ACD2AF6}"/>
              </a:ext>
            </a:extLst>
          </p:cNvPr>
          <p:cNvPicPr>
            <a:picLocks noChangeAspect="1"/>
          </p:cNvPicPr>
          <p:nvPr/>
        </p:nvPicPr>
        <p:blipFill rotWithShape="1">
          <a:blip r:embed="rId3"/>
          <a:srcRect l="38975" t="-140" r="38188" b="66714"/>
          <a:stretch/>
        </p:blipFill>
        <p:spPr>
          <a:xfrm>
            <a:off x="5292080" y="1832982"/>
            <a:ext cx="3334986" cy="919996"/>
          </a:xfrm>
          <a:prstGeom prst="rect">
            <a:avLst/>
          </a:prstGeom>
        </p:spPr>
      </p:pic>
      <p:pic>
        <p:nvPicPr>
          <p:cNvPr id="8" name="Imagen 7">
            <a:extLst>
              <a:ext uri="{FF2B5EF4-FFF2-40B4-BE49-F238E27FC236}">
                <a16:creationId xmlns:a16="http://schemas.microsoft.com/office/drawing/2014/main" id="{00F8BFEB-BEF6-4859-84DC-31C5EAED14F7}"/>
              </a:ext>
            </a:extLst>
          </p:cNvPr>
          <p:cNvPicPr>
            <a:picLocks noChangeAspect="1"/>
          </p:cNvPicPr>
          <p:nvPr/>
        </p:nvPicPr>
        <p:blipFill rotWithShape="1">
          <a:blip r:embed="rId4"/>
          <a:srcRect r="33863" b="88302"/>
          <a:stretch/>
        </p:blipFill>
        <p:spPr>
          <a:xfrm>
            <a:off x="5720" y="4337608"/>
            <a:ext cx="6047580" cy="389644"/>
          </a:xfrm>
          <a:prstGeom prst="rect">
            <a:avLst/>
          </a:prstGeom>
        </p:spPr>
      </p:pic>
      <p:pic>
        <p:nvPicPr>
          <p:cNvPr id="10" name="Imagen 9">
            <a:extLst>
              <a:ext uri="{FF2B5EF4-FFF2-40B4-BE49-F238E27FC236}">
                <a16:creationId xmlns:a16="http://schemas.microsoft.com/office/drawing/2014/main" id="{8584F762-D1A0-403E-B7CC-D7742DB19CF9}"/>
              </a:ext>
            </a:extLst>
          </p:cNvPr>
          <p:cNvPicPr>
            <a:picLocks noChangeAspect="1"/>
          </p:cNvPicPr>
          <p:nvPr/>
        </p:nvPicPr>
        <p:blipFill rotWithShape="1">
          <a:blip r:embed="rId4"/>
          <a:srcRect l="33074" t="39167" r="30701" b="42931"/>
          <a:stretch/>
        </p:blipFill>
        <p:spPr>
          <a:xfrm>
            <a:off x="72769" y="4894502"/>
            <a:ext cx="3957901" cy="712441"/>
          </a:xfrm>
          <a:prstGeom prst="rect">
            <a:avLst/>
          </a:prstGeom>
        </p:spPr>
      </p:pic>
      <p:pic>
        <p:nvPicPr>
          <p:cNvPr id="12" name="Imagen 11">
            <a:extLst>
              <a:ext uri="{FF2B5EF4-FFF2-40B4-BE49-F238E27FC236}">
                <a16:creationId xmlns:a16="http://schemas.microsoft.com/office/drawing/2014/main" id="{B9FF3C46-2850-4E6C-BF1B-3B796E78DBED}"/>
              </a:ext>
            </a:extLst>
          </p:cNvPr>
          <p:cNvPicPr>
            <a:picLocks noChangeAspect="1"/>
          </p:cNvPicPr>
          <p:nvPr/>
        </p:nvPicPr>
        <p:blipFill rotWithShape="1">
          <a:blip r:embed="rId4"/>
          <a:srcRect l="42820" t="10841" r="41917" b="71258"/>
          <a:stretch/>
        </p:blipFill>
        <p:spPr>
          <a:xfrm>
            <a:off x="6228184" y="4173273"/>
            <a:ext cx="1681372" cy="718314"/>
          </a:xfrm>
          <a:prstGeom prst="rect">
            <a:avLst/>
          </a:prstGeom>
        </p:spPr>
      </p:pic>
      <p:pic>
        <p:nvPicPr>
          <p:cNvPr id="13" name="Imagen 12">
            <a:extLst>
              <a:ext uri="{FF2B5EF4-FFF2-40B4-BE49-F238E27FC236}">
                <a16:creationId xmlns:a16="http://schemas.microsoft.com/office/drawing/2014/main" id="{06179946-013E-4F28-845F-0A2E611B4649}"/>
              </a:ext>
            </a:extLst>
          </p:cNvPr>
          <p:cNvPicPr>
            <a:picLocks noChangeAspect="1"/>
          </p:cNvPicPr>
          <p:nvPr/>
        </p:nvPicPr>
        <p:blipFill rotWithShape="1">
          <a:blip r:embed="rId4"/>
          <a:srcRect t="53277" r="85437" b="29889"/>
          <a:stretch/>
        </p:blipFill>
        <p:spPr>
          <a:xfrm>
            <a:off x="2363690" y="4973380"/>
            <a:ext cx="1331640" cy="560687"/>
          </a:xfrm>
          <a:prstGeom prst="rect">
            <a:avLst/>
          </a:prstGeom>
        </p:spPr>
      </p:pic>
      <p:pic>
        <p:nvPicPr>
          <p:cNvPr id="14" name="Imagen 13">
            <a:extLst>
              <a:ext uri="{FF2B5EF4-FFF2-40B4-BE49-F238E27FC236}">
                <a16:creationId xmlns:a16="http://schemas.microsoft.com/office/drawing/2014/main" id="{DDEE0D10-BCAB-4EF3-83AD-921117A36702}"/>
              </a:ext>
            </a:extLst>
          </p:cNvPr>
          <p:cNvPicPr>
            <a:picLocks noChangeAspect="1"/>
          </p:cNvPicPr>
          <p:nvPr/>
        </p:nvPicPr>
        <p:blipFill rotWithShape="1">
          <a:blip r:embed="rId4"/>
          <a:srcRect t="84527"/>
          <a:stretch/>
        </p:blipFill>
        <p:spPr>
          <a:xfrm>
            <a:off x="5720" y="5853071"/>
            <a:ext cx="9144000" cy="515354"/>
          </a:xfrm>
          <a:prstGeom prst="rect">
            <a:avLst/>
          </a:prstGeom>
        </p:spPr>
      </p:pic>
      <p:pic>
        <p:nvPicPr>
          <p:cNvPr id="15" name="Imagen 14">
            <a:extLst>
              <a:ext uri="{FF2B5EF4-FFF2-40B4-BE49-F238E27FC236}">
                <a16:creationId xmlns:a16="http://schemas.microsoft.com/office/drawing/2014/main" id="{80C20EEE-D219-48F1-8CEE-FA627D91FA31}"/>
              </a:ext>
            </a:extLst>
          </p:cNvPr>
          <p:cNvPicPr>
            <a:picLocks noChangeAspect="1"/>
          </p:cNvPicPr>
          <p:nvPr/>
        </p:nvPicPr>
        <p:blipFill rotWithShape="1">
          <a:blip r:embed="rId4"/>
          <a:srcRect l="27612" t="62537" r="25926" b="15191"/>
          <a:stretch/>
        </p:blipFill>
        <p:spPr>
          <a:xfrm>
            <a:off x="3963016" y="4859267"/>
            <a:ext cx="4483714" cy="782910"/>
          </a:xfrm>
          <a:prstGeom prst="rect">
            <a:avLst/>
          </a:prstGeom>
          <a:ln w="25400">
            <a:solidFill>
              <a:schemeClr val="tx1"/>
            </a:solidFill>
          </a:ln>
        </p:spPr>
      </p:pic>
      <p:pic>
        <p:nvPicPr>
          <p:cNvPr id="16" name="Imagen 15">
            <a:extLst>
              <a:ext uri="{FF2B5EF4-FFF2-40B4-BE49-F238E27FC236}">
                <a16:creationId xmlns:a16="http://schemas.microsoft.com/office/drawing/2014/main" id="{59DBF9F3-BDCF-4981-8D5F-100AE571D2DC}"/>
              </a:ext>
            </a:extLst>
          </p:cNvPr>
          <p:cNvPicPr>
            <a:picLocks noChangeAspect="1"/>
          </p:cNvPicPr>
          <p:nvPr/>
        </p:nvPicPr>
        <p:blipFill rotWithShape="1">
          <a:blip r:embed="rId3"/>
          <a:srcRect l="44842" t="65186" r="42202" b="17702"/>
          <a:stretch/>
        </p:blipFill>
        <p:spPr>
          <a:xfrm>
            <a:off x="6228184" y="3670246"/>
            <a:ext cx="1152128" cy="286795"/>
          </a:xfrm>
          <a:prstGeom prst="rect">
            <a:avLst/>
          </a:prstGeom>
        </p:spPr>
      </p:pic>
      <p:pic>
        <p:nvPicPr>
          <p:cNvPr id="17" name="Imagen 16">
            <a:extLst>
              <a:ext uri="{FF2B5EF4-FFF2-40B4-BE49-F238E27FC236}">
                <a16:creationId xmlns:a16="http://schemas.microsoft.com/office/drawing/2014/main" id="{46EA608E-8B83-4CA6-9377-6BA59D924D6C}"/>
              </a:ext>
            </a:extLst>
          </p:cNvPr>
          <p:cNvPicPr>
            <a:picLocks noChangeAspect="1"/>
          </p:cNvPicPr>
          <p:nvPr/>
        </p:nvPicPr>
        <p:blipFill rotWithShape="1">
          <a:blip r:embed="rId3"/>
          <a:srcRect t="83629" r="42202" b="-2358"/>
          <a:stretch/>
        </p:blipFill>
        <p:spPr>
          <a:xfrm>
            <a:off x="-3416" y="3966611"/>
            <a:ext cx="5139680" cy="313898"/>
          </a:xfrm>
          <a:prstGeom prst="rect">
            <a:avLst/>
          </a:prstGeom>
        </p:spPr>
      </p:pic>
    </p:spTree>
    <p:extLst>
      <p:ext uri="{BB962C8B-B14F-4D97-AF65-F5344CB8AC3E}">
        <p14:creationId xmlns:p14="http://schemas.microsoft.com/office/powerpoint/2010/main" val="207536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107504" y="1018611"/>
            <a:ext cx="8856984" cy="771623"/>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Dipolo eléctrico más simple: dos cargas de igual valor absoluto </a:t>
            </a:r>
            <a:r>
              <a:rPr lang="es-ES" sz="2200" i="1" dirty="0">
                <a:solidFill>
                  <a:srgbClr val="000099"/>
                </a:solidFill>
              </a:rPr>
              <a:t>|q|</a:t>
            </a:r>
            <a:r>
              <a:rPr lang="es-ES" sz="2200" dirty="0">
                <a:solidFill>
                  <a:srgbClr val="000099"/>
                </a:solidFill>
              </a:rPr>
              <a:t>  y distinto signo, separadas por un vector </a:t>
            </a:r>
            <a:r>
              <a:rPr lang="es-ES" sz="2200" b="1" i="1" dirty="0">
                <a:solidFill>
                  <a:srgbClr val="000099"/>
                </a:solidFill>
              </a:rPr>
              <a:t>L</a:t>
            </a:r>
            <a:r>
              <a:rPr lang="es-ES" sz="2200" dirty="0">
                <a:solidFill>
                  <a:srgbClr val="000099"/>
                </a:solidFill>
              </a:rPr>
              <a:t>:</a:t>
            </a:r>
          </a:p>
        </p:txBody>
      </p:sp>
      <p:sp>
        <p:nvSpPr>
          <p:cNvPr id="9" name="Text Box 1"/>
          <p:cNvSpPr txBox="1">
            <a:spLocks noChangeArrowheads="1"/>
          </p:cNvSpPr>
          <p:nvPr/>
        </p:nvSpPr>
        <p:spPr bwMode="auto">
          <a:xfrm>
            <a:off x="251520" y="116632"/>
            <a:ext cx="871195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Dipolo eléctrico</a:t>
            </a:r>
            <a:endParaRPr lang="es-ES" sz="3600" i="1" baseline="-25000" dirty="0">
              <a:solidFill>
                <a:srgbClr val="000099"/>
              </a:solidFill>
            </a:endParaRPr>
          </a:p>
        </p:txBody>
      </p:sp>
      <p:sp>
        <p:nvSpPr>
          <p:cNvPr id="8" name="Text Box 1"/>
          <p:cNvSpPr txBox="1">
            <a:spLocks noChangeArrowheads="1"/>
          </p:cNvSpPr>
          <p:nvPr/>
        </p:nvSpPr>
        <p:spPr bwMode="auto">
          <a:xfrm>
            <a:off x="3923928" y="1980269"/>
            <a:ext cx="5076056" cy="1448731"/>
          </a:xfrm>
          <a:prstGeom prst="rect">
            <a:avLst/>
          </a:prstGeom>
          <a:noFill/>
          <a:ln w="9525">
            <a:noFill/>
            <a:round/>
            <a:headEnd/>
            <a:tailEnd/>
          </a:ln>
          <a:effectLst/>
        </p:spPr>
        <p:txBody>
          <a:bodyPr wrap="square" lIns="90000" tIns="46800" rIns="90000" bIns="46800">
            <a:spAutoFit/>
          </a:bodyPr>
          <a:lstStyle/>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dirty="0">
                <a:solidFill>
                  <a:srgbClr val="000099"/>
                </a:solidFill>
              </a:rPr>
              <a:t>+q</a:t>
            </a:r>
            <a:r>
              <a:rPr lang="es-ES" sz="2200" dirty="0">
                <a:solidFill>
                  <a:srgbClr val="000099"/>
                </a:solidFill>
              </a:rPr>
              <a:t> en </a:t>
            </a:r>
            <a:r>
              <a:rPr lang="es-ES" sz="2200" b="1" i="1" dirty="0">
                <a:solidFill>
                  <a:srgbClr val="000099"/>
                </a:solidFill>
              </a:rPr>
              <a:t>r</a:t>
            </a:r>
            <a:r>
              <a:rPr lang="es-ES" sz="2200" i="1" baseline="-25000" dirty="0">
                <a:solidFill>
                  <a:srgbClr val="000099"/>
                </a:solidFill>
              </a:rPr>
              <a:t>1</a:t>
            </a:r>
            <a:r>
              <a:rPr lang="es-ES" sz="2200" dirty="0">
                <a:solidFill>
                  <a:srgbClr val="000099"/>
                </a:solidFill>
              </a:rPr>
              <a:t> </a:t>
            </a: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dirty="0">
                <a:solidFill>
                  <a:srgbClr val="000099"/>
                </a:solidFill>
              </a:rPr>
              <a:t>–q</a:t>
            </a:r>
            <a:r>
              <a:rPr lang="es-ES" sz="2200" dirty="0">
                <a:solidFill>
                  <a:srgbClr val="000099"/>
                </a:solidFill>
              </a:rPr>
              <a:t> en </a:t>
            </a:r>
            <a:r>
              <a:rPr lang="es-ES" sz="2200" b="1" i="1" dirty="0">
                <a:solidFill>
                  <a:srgbClr val="000099"/>
                </a:solidFill>
              </a:rPr>
              <a:t>r</a:t>
            </a:r>
            <a:r>
              <a:rPr lang="es-ES" sz="2200" i="1" baseline="-25000" dirty="0">
                <a:solidFill>
                  <a:srgbClr val="000099"/>
                </a:solidFill>
              </a:rPr>
              <a:t>2</a:t>
            </a:r>
            <a:r>
              <a:rPr lang="es-ES" sz="2200" dirty="0">
                <a:solidFill>
                  <a:srgbClr val="000099"/>
                </a:solidFill>
              </a:rPr>
              <a:t>, </a:t>
            </a:r>
            <a:endParaRPr lang="es-ES" sz="2200" b="1" dirty="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a:t>
            </a:r>
            <a:r>
              <a:rPr lang="es-ES" sz="2200" dirty="0" err="1">
                <a:solidFill>
                  <a:srgbClr val="000099"/>
                </a:solidFill>
              </a:rPr>
              <a:t>Def</a:t>
            </a:r>
            <a:r>
              <a:rPr lang="es-ES" sz="2200" dirty="0">
                <a:solidFill>
                  <a:srgbClr val="000099"/>
                </a:solidFill>
              </a:rPr>
              <a:t>: </a:t>
            </a:r>
            <a:r>
              <a:rPr lang="es-ES" sz="2200" i="1" dirty="0">
                <a:solidFill>
                  <a:srgbClr val="FF0000"/>
                </a:solidFill>
              </a:rPr>
              <a:t>momento dipolar eléctrico </a:t>
            </a:r>
            <a:r>
              <a:rPr lang="es-ES" sz="2200" b="1" i="1" dirty="0">
                <a:solidFill>
                  <a:srgbClr val="FF0000"/>
                </a:solidFill>
              </a:rPr>
              <a:t>p</a:t>
            </a:r>
            <a:r>
              <a:rPr lang="es-ES" sz="2200" dirty="0">
                <a:solidFill>
                  <a:srgbClr val="000099"/>
                </a:solidFill>
              </a:rPr>
              <a:t>:</a:t>
            </a:r>
            <a:endParaRPr lang="es-ES" sz="2400" b="1" dirty="0">
              <a:solidFill>
                <a:srgbClr val="000099"/>
              </a:solidFill>
            </a:endParaRPr>
          </a:p>
        </p:txBody>
      </p:sp>
      <p:pic>
        <p:nvPicPr>
          <p:cNvPr id="269314" name="Picture 2" descr="E:\Capítulos\ch21\figure-21-18.jpg"/>
          <p:cNvPicPr>
            <a:picLocks noChangeAspect="1" noChangeArrowheads="1"/>
          </p:cNvPicPr>
          <p:nvPr/>
        </p:nvPicPr>
        <p:blipFill>
          <a:blip r:embed="rId3" cstate="print"/>
          <a:srcRect/>
          <a:stretch>
            <a:fillRect/>
          </a:stretch>
        </p:blipFill>
        <p:spPr bwMode="auto">
          <a:xfrm>
            <a:off x="176277" y="1839962"/>
            <a:ext cx="3675643" cy="2237110"/>
          </a:xfrm>
          <a:prstGeom prst="rect">
            <a:avLst/>
          </a:prstGeom>
          <a:noFill/>
          <a:ln>
            <a:solidFill>
              <a:schemeClr val="tx1"/>
            </a:solidFill>
          </a:ln>
        </p:spPr>
      </p:pic>
      <p:graphicFrame>
        <p:nvGraphicFramePr>
          <p:cNvPr id="269315" name="Object 3"/>
          <p:cNvGraphicFramePr>
            <a:graphicFrameLocks noChangeAspect="1"/>
          </p:cNvGraphicFramePr>
          <p:nvPr/>
        </p:nvGraphicFramePr>
        <p:xfrm>
          <a:off x="5292080" y="5445224"/>
          <a:ext cx="2667000" cy="1368152"/>
        </p:xfrm>
        <a:graphic>
          <a:graphicData uri="http://schemas.openxmlformats.org/presentationml/2006/ole">
            <mc:AlternateContent xmlns:mc="http://schemas.openxmlformats.org/markup-compatibility/2006">
              <mc:Choice xmlns:v="urn:schemas-microsoft-com:vml" Requires="v">
                <p:oleObj name="OpenOffice.org" r:id="rId4" imgW="876240" imgH="422640" progId="opendocument.MathDocument.1">
                  <p:embed/>
                </p:oleObj>
              </mc:Choice>
              <mc:Fallback>
                <p:oleObj name="OpenOffice.org" r:id="rId4" imgW="876240" imgH="422640" progId="opendocument.MathDocument.1">
                  <p:embed/>
                  <p:pic>
                    <p:nvPicPr>
                      <p:cNvPr id="26931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5445224"/>
                        <a:ext cx="2667000" cy="1368152"/>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269317" name="Object 5"/>
          <p:cNvGraphicFramePr>
            <a:graphicFrameLocks noChangeAspect="1"/>
          </p:cNvGraphicFramePr>
          <p:nvPr/>
        </p:nvGraphicFramePr>
        <p:xfrm>
          <a:off x="4544963" y="3644900"/>
          <a:ext cx="3627437" cy="700088"/>
        </p:xfrm>
        <a:graphic>
          <a:graphicData uri="http://schemas.openxmlformats.org/presentationml/2006/ole">
            <mc:AlternateContent xmlns:mc="http://schemas.openxmlformats.org/markup-compatibility/2006">
              <mc:Choice xmlns:v="urn:schemas-microsoft-com:vml" Requires="v">
                <p:oleObj name="OpenOffice.org" r:id="rId6" imgW="1191600" imgH="212040" progId="opendocument.MathDocument.1">
                  <p:embed/>
                </p:oleObj>
              </mc:Choice>
              <mc:Fallback>
                <p:oleObj name="OpenOffice.org" r:id="rId6" imgW="1191600" imgH="212040" progId="opendocument.MathDocument.1">
                  <p:embed/>
                  <p:pic>
                    <p:nvPicPr>
                      <p:cNvPr id="26931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4963" y="3644900"/>
                        <a:ext cx="3627437" cy="700088"/>
                      </a:xfrm>
                      <a:prstGeom prst="rect">
                        <a:avLst/>
                      </a:prstGeom>
                      <a:solidFill>
                        <a:srgbClr val="FFFF99"/>
                      </a:solidFill>
                      <a:ln w="9525">
                        <a:solidFill>
                          <a:schemeClr val="tx1"/>
                        </a:solidFill>
                        <a:miter lim="800000"/>
                        <a:headEnd/>
                        <a:tailEnd/>
                      </a:ln>
                    </p:spPr>
                  </p:pic>
                </p:oleObj>
              </mc:Fallback>
            </mc:AlternateContent>
          </a:graphicData>
        </a:graphic>
      </p:graphicFrame>
      <p:sp>
        <p:nvSpPr>
          <p:cNvPr id="10" name="9 Rectángulo"/>
          <p:cNvSpPr/>
          <p:nvPr/>
        </p:nvSpPr>
        <p:spPr>
          <a:xfrm>
            <a:off x="107504" y="5611887"/>
            <a:ext cx="4963218" cy="769441"/>
          </a:xfrm>
          <a:prstGeom prst="rect">
            <a:avLst/>
          </a:prstGeom>
        </p:spPr>
        <p:txBody>
          <a:bodyPr wrap="none">
            <a:spAutoFit/>
          </a:bodyPr>
          <a:lstStyle/>
          <a:p>
            <a:pPr>
              <a:buClr>
                <a:srgbClr val="000099"/>
              </a:buClr>
              <a:buFont typeface="Arial" pitchFamily="34" charset="0"/>
              <a:buChar char="•"/>
            </a:pPr>
            <a:r>
              <a:rPr lang="es-ES" sz="2200" dirty="0">
                <a:solidFill>
                  <a:srgbClr val="000099"/>
                </a:solidFill>
              </a:rPr>
              <a:t> Definición general, para un conjunto </a:t>
            </a:r>
          </a:p>
          <a:p>
            <a:pPr>
              <a:buClr>
                <a:srgbClr val="000099"/>
              </a:buClr>
            </a:pPr>
            <a:r>
              <a:rPr lang="es-ES" sz="2200" dirty="0">
                <a:solidFill>
                  <a:srgbClr val="000099"/>
                </a:solidFill>
              </a:rPr>
              <a:t>  de cargas </a:t>
            </a:r>
            <a:r>
              <a:rPr lang="es-ES" sz="2200" i="1" dirty="0" err="1">
                <a:solidFill>
                  <a:srgbClr val="000099"/>
                </a:solidFill>
              </a:rPr>
              <a:t>q</a:t>
            </a:r>
            <a:r>
              <a:rPr lang="es-ES" sz="2200" i="1" baseline="-25000" dirty="0" err="1">
                <a:solidFill>
                  <a:srgbClr val="000099"/>
                </a:solidFill>
              </a:rPr>
              <a:t>i</a:t>
            </a:r>
            <a:r>
              <a:rPr lang="es-ES" sz="2200" dirty="0">
                <a:solidFill>
                  <a:srgbClr val="000099"/>
                </a:solidFill>
              </a:rPr>
              <a:t>:</a:t>
            </a:r>
            <a:endParaRPr lang="en-US" sz="2200" baseline="-25000" dirty="0"/>
          </a:p>
        </p:txBody>
      </p:sp>
      <p:graphicFrame>
        <p:nvGraphicFramePr>
          <p:cNvPr id="269318" name="Object 6"/>
          <p:cNvGraphicFramePr>
            <a:graphicFrameLocks noChangeAspect="1"/>
          </p:cNvGraphicFramePr>
          <p:nvPr/>
        </p:nvGraphicFramePr>
        <p:xfrm>
          <a:off x="4295775" y="4581128"/>
          <a:ext cx="4456113" cy="700088"/>
        </p:xfrm>
        <a:graphic>
          <a:graphicData uri="http://schemas.openxmlformats.org/presentationml/2006/ole">
            <mc:AlternateContent xmlns:mc="http://schemas.openxmlformats.org/markup-compatibility/2006">
              <mc:Choice xmlns:v="urn:schemas-microsoft-com:vml" Requires="v">
                <p:oleObj name="OpenOffice.org" r:id="rId8" imgW="1463040" imgH="212040" progId="opendocument.MathDocument.1">
                  <p:embed/>
                </p:oleObj>
              </mc:Choice>
              <mc:Fallback>
                <p:oleObj name="OpenOffice.org" r:id="rId8" imgW="1463040" imgH="212040" progId="opendocument.MathDocument.1">
                  <p:embed/>
                  <p:pic>
                    <p:nvPicPr>
                      <p:cNvPr id="26931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5775" y="4581128"/>
                        <a:ext cx="4456113" cy="700088"/>
                      </a:xfrm>
                      <a:prstGeom prst="rect">
                        <a:avLst/>
                      </a:prstGeom>
                      <a:solidFill>
                        <a:srgbClr val="FFFF99"/>
                      </a:solidFill>
                      <a:ln w="9525">
                        <a:solidFill>
                          <a:schemeClr val="tx1"/>
                        </a:solidFill>
                        <a:miter lim="800000"/>
                        <a:headEnd/>
                        <a:tailEnd/>
                      </a:ln>
                    </p:spPr>
                  </p:pic>
                </p:oleObj>
              </mc:Fallback>
            </mc:AlternateContent>
          </a:graphicData>
        </a:graphic>
      </p:graphicFrame>
      <p:sp>
        <p:nvSpPr>
          <p:cNvPr id="11" name="10 Rectángulo"/>
          <p:cNvSpPr/>
          <p:nvPr/>
        </p:nvSpPr>
        <p:spPr>
          <a:xfrm>
            <a:off x="3419872" y="4653136"/>
            <a:ext cx="538930" cy="523220"/>
          </a:xfrm>
          <a:prstGeom prst="rect">
            <a:avLst/>
          </a:prstGeom>
        </p:spPr>
        <p:txBody>
          <a:bodyPr wrap="none">
            <a:spAutoFit/>
          </a:bodyPr>
          <a:lstStyle/>
          <a:p>
            <a:r>
              <a:rPr lang="es-ES" sz="2800">
                <a:solidFill>
                  <a:srgbClr val="000099"/>
                </a:solidFill>
                <a:sym typeface="Symbol"/>
              </a:rPr>
              <a:t></a:t>
            </a:r>
            <a:endParaRPr lang="en-US" sz="2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575556" y="2105561"/>
            <a:ext cx="7992888" cy="1323439"/>
          </a:xfrm>
          <a:prstGeom prst="rect">
            <a:avLst/>
          </a:prstGeom>
          <a:solidFill>
            <a:srgbClr val="FFCC66"/>
          </a:solidFill>
        </p:spPr>
        <p:txBody>
          <a:bodyPr wrap="square" rtlCol="0">
            <a:spAutoFit/>
          </a:bodyPr>
          <a:lstStyle/>
          <a:p>
            <a:pPr algn="ctr"/>
            <a:r>
              <a:rPr lang="en-US" sz="4000" dirty="0">
                <a:solidFill>
                  <a:schemeClr val="tx1"/>
                </a:solidFill>
              </a:rPr>
              <a:t>2.8- </a:t>
            </a:r>
            <a:r>
              <a:rPr lang="es-ES" sz="4000" dirty="0">
                <a:solidFill>
                  <a:schemeClr val="tx1"/>
                </a:solidFill>
                <a:latin typeface="Arial" panose="020B0604020202020204" pitchFamily="34" charset="0"/>
              </a:rPr>
              <a:t>Flujo del campo electrostático y Ley de Gauss</a:t>
            </a:r>
            <a:endParaRPr lang="en-US" sz="4000" b="1" i="1" dirty="0">
              <a:solidFill>
                <a:schemeClr val="tx1"/>
              </a:solidFill>
            </a:endParaRPr>
          </a:p>
        </p:txBody>
      </p:sp>
    </p:spTree>
    <p:extLst>
      <p:ext uri="{BB962C8B-B14F-4D97-AF65-F5344CB8AC3E}">
        <p14:creationId xmlns:p14="http://schemas.microsoft.com/office/powerpoint/2010/main" val="91570358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251520" y="116632"/>
            <a:ext cx="871195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Previo: concepto de </a:t>
            </a:r>
            <a:r>
              <a:rPr lang="es-ES" sz="3600" i="1" dirty="0">
                <a:solidFill>
                  <a:srgbClr val="000099"/>
                </a:solidFill>
              </a:rPr>
              <a:t>ángulo solido</a:t>
            </a:r>
            <a:endParaRPr lang="es-ES" sz="3600" b="1" i="1" baseline="-25000" dirty="0">
              <a:solidFill>
                <a:srgbClr val="000099"/>
              </a:solidFill>
            </a:endParaRPr>
          </a:p>
        </p:txBody>
      </p:sp>
      <p:sp>
        <p:nvSpPr>
          <p:cNvPr id="8" name="Text Box 1"/>
          <p:cNvSpPr txBox="1">
            <a:spLocks noChangeArrowheads="1"/>
          </p:cNvSpPr>
          <p:nvPr/>
        </p:nvSpPr>
        <p:spPr bwMode="auto">
          <a:xfrm>
            <a:off x="179512" y="4687537"/>
            <a:ext cx="4320480" cy="2125839"/>
          </a:xfrm>
          <a:prstGeom prst="rect">
            <a:avLst/>
          </a:prstGeom>
          <a:noFill/>
          <a:ln w="9525">
            <a:solidFill>
              <a:schemeClr val="accent1"/>
            </a:solid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a:t>
            </a:r>
            <a:r>
              <a:rPr lang="es-ES" sz="2200" dirty="0">
                <a:solidFill>
                  <a:srgbClr val="FF0000"/>
                </a:solidFill>
              </a:rPr>
              <a:t>Ángulo plano</a:t>
            </a:r>
            <a:r>
              <a:rPr lang="es-ES" sz="2200" dirty="0">
                <a:solidFill>
                  <a:srgbClr val="000099"/>
                </a:solidFill>
              </a:rPr>
              <a:t>. Se mide en </a:t>
            </a:r>
            <a:r>
              <a:rPr lang="es-ES" sz="2200" i="1" dirty="0">
                <a:solidFill>
                  <a:srgbClr val="000099"/>
                </a:solidFill>
              </a:rPr>
              <a:t>radianes</a:t>
            </a:r>
            <a:r>
              <a:rPr lang="es-ES" sz="2200" dirty="0">
                <a:solidFill>
                  <a:srgbClr val="000099"/>
                </a:solidFill>
              </a:rPr>
              <a:t> (rad)	</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Ángulo plano correspondiente a la </a:t>
            </a:r>
            <a:r>
              <a:rPr lang="es-ES" sz="2200" i="1" dirty="0">
                <a:solidFill>
                  <a:srgbClr val="FF0000"/>
                </a:solidFill>
              </a:rPr>
              <a:t>circunferencia completa</a:t>
            </a:r>
            <a:r>
              <a:rPr lang="es-ES" sz="2200" dirty="0">
                <a:solidFill>
                  <a:srgbClr val="000099"/>
                </a:solidFill>
              </a:rPr>
              <a:t> con</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dirty="0">
                <a:solidFill>
                  <a:srgbClr val="000099"/>
                </a:solidFill>
              </a:rPr>
              <a:t> s</a:t>
            </a:r>
            <a:r>
              <a:rPr lang="es-ES" sz="2200" dirty="0">
                <a:solidFill>
                  <a:srgbClr val="000099"/>
                </a:solidFill>
              </a:rPr>
              <a:t> = 2</a:t>
            </a:r>
            <a:r>
              <a:rPr lang="es-ES" sz="2200" dirty="0">
                <a:solidFill>
                  <a:srgbClr val="000099"/>
                </a:solidFill>
                <a:sym typeface="Symbol"/>
              </a:rPr>
              <a:t></a:t>
            </a:r>
            <a:r>
              <a:rPr lang="es-ES" sz="2200" i="1" dirty="0">
                <a:solidFill>
                  <a:srgbClr val="000099"/>
                </a:solidFill>
                <a:sym typeface="Symbol"/>
              </a:rPr>
              <a:t>R</a:t>
            </a:r>
            <a:r>
              <a:rPr lang="es-ES" sz="2200" dirty="0">
                <a:solidFill>
                  <a:srgbClr val="000099"/>
                </a:solidFill>
                <a:sym typeface="Symbol"/>
              </a:rPr>
              <a:t>:       		 </a:t>
            </a:r>
            <a:r>
              <a:rPr lang="es-ES" sz="2200" dirty="0">
                <a:solidFill>
                  <a:srgbClr val="FF0000"/>
                </a:solidFill>
                <a:sym typeface="Symbol"/>
              </a:rPr>
              <a:t> = 2 </a:t>
            </a:r>
            <a:r>
              <a:rPr lang="es-ES" sz="2200" dirty="0">
                <a:solidFill>
                  <a:srgbClr val="FF0000"/>
                </a:solidFill>
              </a:rPr>
              <a:t>(rad)</a:t>
            </a:r>
          </a:p>
        </p:txBody>
      </p:sp>
      <p:pic>
        <p:nvPicPr>
          <p:cNvPr id="314375" name="Picture 7" descr="http://www.globalspec.com/RefArticleImages/9FFA076C5D8F886C319E944239368CA0_25_Photonics_and_Lasers-3.gif"/>
          <p:cNvPicPr>
            <a:picLocks noChangeAspect="1" noChangeArrowheads="1"/>
          </p:cNvPicPr>
          <p:nvPr/>
        </p:nvPicPr>
        <p:blipFill>
          <a:blip r:embed="rId3" cstate="print"/>
          <a:srcRect/>
          <a:stretch>
            <a:fillRect/>
          </a:stretch>
        </p:blipFill>
        <p:spPr bwMode="auto">
          <a:xfrm>
            <a:off x="899592" y="890600"/>
            <a:ext cx="7056784" cy="3690528"/>
          </a:xfrm>
          <a:prstGeom prst="rect">
            <a:avLst/>
          </a:prstGeom>
          <a:noFill/>
          <a:ln>
            <a:solidFill>
              <a:schemeClr val="accent1"/>
            </a:solidFill>
          </a:ln>
        </p:spPr>
      </p:pic>
      <p:sp>
        <p:nvSpPr>
          <p:cNvPr id="12" name="Text Box 1"/>
          <p:cNvSpPr txBox="1">
            <a:spLocks noChangeArrowheads="1"/>
          </p:cNvSpPr>
          <p:nvPr/>
        </p:nvSpPr>
        <p:spPr bwMode="auto">
          <a:xfrm>
            <a:off x="4860032" y="4653136"/>
            <a:ext cx="4176464" cy="2125839"/>
          </a:xfrm>
          <a:prstGeom prst="rect">
            <a:avLst/>
          </a:prstGeom>
          <a:noFill/>
          <a:ln w="9525">
            <a:solidFill>
              <a:schemeClr val="accent1"/>
            </a:solid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a:t>
            </a:r>
            <a:r>
              <a:rPr lang="es-ES" sz="2200" dirty="0">
                <a:solidFill>
                  <a:srgbClr val="FF0000"/>
                </a:solidFill>
              </a:rPr>
              <a:t>Ángulo sólido</a:t>
            </a:r>
            <a:r>
              <a:rPr lang="es-ES" sz="2200" dirty="0">
                <a:solidFill>
                  <a:srgbClr val="000099"/>
                </a:solidFill>
              </a:rPr>
              <a:t>. Se mide en </a:t>
            </a:r>
            <a:r>
              <a:rPr lang="es-ES" sz="2200" i="1" dirty="0" err="1">
                <a:solidFill>
                  <a:srgbClr val="000099"/>
                </a:solidFill>
              </a:rPr>
              <a:t>estéreoradianes</a:t>
            </a:r>
            <a:r>
              <a:rPr lang="es-ES" sz="2200" dirty="0">
                <a:solidFill>
                  <a:srgbClr val="000099"/>
                </a:solidFill>
              </a:rPr>
              <a:t> (sr)</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Ángulo sólido correspondiente a la </a:t>
            </a:r>
            <a:r>
              <a:rPr lang="es-ES" sz="2200" i="1" dirty="0">
                <a:solidFill>
                  <a:srgbClr val="FF0000"/>
                </a:solidFill>
              </a:rPr>
              <a:t>esfera completa</a:t>
            </a:r>
            <a:r>
              <a:rPr lang="es-ES" sz="2200" dirty="0">
                <a:solidFill>
                  <a:srgbClr val="000099"/>
                </a:solidFill>
              </a:rPr>
              <a:t> con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dirty="0">
                <a:solidFill>
                  <a:srgbClr val="000099"/>
                </a:solidFill>
              </a:rPr>
              <a:t> S</a:t>
            </a:r>
            <a:r>
              <a:rPr lang="es-ES" sz="2200" dirty="0">
                <a:solidFill>
                  <a:srgbClr val="000099"/>
                </a:solidFill>
              </a:rPr>
              <a:t> = 4</a:t>
            </a:r>
            <a:r>
              <a:rPr lang="es-ES" sz="2200" dirty="0">
                <a:solidFill>
                  <a:srgbClr val="000099"/>
                </a:solidFill>
                <a:sym typeface="Symbol"/>
              </a:rPr>
              <a:t></a:t>
            </a:r>
            <a:r>
              <a:rPr lang="es-ES" sz="2200" i="1" dirty="0">
                <a:solidFill>
                  <a:srgbClr val="000099"/>
                </a:solidFill>
                <a:sym typeface="Symbol"/>
              </a:rPr>
              <a:t>R</a:t>
            </a:r>
            <a:r>
              <a:rPr lang="es-ES" sz="2200" i="1" baseline="30000" dirty="0">
                <a:solidFill>
                  <a:srgbClr val="000099"/>
                </a:solidFill>
                <a:sym typeface="Symbol"/>
              </a:rPr>
              <a:t>2</a:t>
            </a:r>
            <a:r>
              <a:rPr lang="es-ES" sz="2200" dirty="0">
                <a:solidFill>
                  <a:srgbClr val="000099"/>
                </a:solidFill>
                <a:sym typeface="Symbol"/>
              </a:rPr>
              <a:t>:			    </a:t>
            </a:r>
            <a:r>
              <a:rPr lang="es-ES" sz="2200" dirty="0">
                <a:solidFill>
                  <a:srgbClr val="FF0000"/>
                </a:solidFill>
                <a:sym typeface="Symbol"/>
              </a:rPr>
              <a:t> = 4 </a:t>
            </a:r>
            <a:r>
              <a:rPr lang="es-ES" sz="2200" dirty="0">
                <a:solidFill>
                  <a:srgbClr val="FF0000"/>
                </a:solidFill>
              </a:rPr>
              <a:t>(sr)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251520" y="116632"/>
            <a:ext cx="871195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Previo: concepto de </a:t>
            </a:r>
            <a:r>
              <a:rPr lang="es-ES" sz="3600" i="1" dirty="0">
                <a:solidFill>
                  <a:srgbClr val="000099"/>
                </a:solidFill>
              </a:rPr>
              <a:t>ángulo solido</a:t>
            </a:r>
            <a:endParaRPr lang="es-ES" sz="3600" b="1" i="1" baseline="-25000" dirty="0">
              <a:solidFill>
                <a:srgbClr val="000099"/>
              </a:solidFill>
            </a:endParaRPr>
          </a:p>
        </p:txBody>
      </p:sp>
      <p:sp>
        <p:nvSpPr>
          <p:cNvPr id="12" name="Text Box 1"/>
          <p:cNvSpPr txBox="1">
            <a:spLocks noChangeArrowheads="1"/>
          </p:cNvSpPr>
          <p:nvPr/>
        </p:nvSpPr>
        <p:spPr bwMode="auto">
          <a:xfrm>
            <a:off x="323528" y="4623079"/>
            <a:ext cx="8424936" cy="1787285"/>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a:t>
            </a:r>
            <a:r>
              <a:rPr lang="es-ES" sz="2200" i="1" dirty="0">
                <a:solidFill>
                  <a:srgbClr val="FF0000"/>
                </a:solidFill>
              </a:rPr>
              <a:t>Si</a:t>
            </a:r>
            <a:r>
              <a:rPr lang="es-ES" sz="2200" dirty="0">
                <a:solidFill>
                  <a:srgbClr val="000099"/>
                </a:solidFill>
              </a:rPr>
              <a:t> la superficie </a:t>
            </a:r>
            <a:r>
              <a:rPr lang="es-ES" sz="2200" dirty="0">
                <a:solidFill>
                  <a:srgbClr val="000099"/>
                </a:solidFill>
                <a:sym typeface="Symbol"/>
              </a:rPr>
              <a:t></a:t>
            </a:r>
            <a:r>
              <a:rPr lang="es-ES" sz="2200" i="1" dirty="0">
                <a:solidFill>
                  <a:srgbClr val="000099"/>
                </a:solidFill>
              </a:rPr>
              <a:t>A</a:t>
            </a:r>
            <a:r>
              <a:rPr lang="es-ES" sz="2200" dirty="0">
                <a:solidFill>
                  <a:srgbClr val="000099"/>
                </a:solidFill>
              </a:rPr>
              <a:t> </a:t>
            </a:r>
            <a:r>
              <a:rPr lang="es-ES" sz="2200" i="1" dirty="0">
                <a:solidFill>
                  <a:srgbClr val="FF0000"/>
                </a:solidFill>
              </a:rPr>
              <a:t>no es perpendicular</a:t>
            </a:r>
            <a:r>
              <a:rPr lang="es-ES" sz="2200" dirty="0">
                <a:solidFill>
                  <a:srgbClr val="000099"/>
                </a:solidFill>
              </a:rPr>
              <a:t> a </a:t>
            </a:r>
            <a:r>
              <a:rPr lang="es-ES" sz="2200" b="1" i="1" dirty="0">
                <a:solidFill>
                  <a:srgbClr val="000099"/>
                </a:solidFill>
              </a:rPr>
              <a:t>r</a:t>
            </a:r>
            <a:r>
              <a:rPr lang="es-ES" sz="2200" dirty="0">
                <a:solidFill>
                  <a:srgbClr val="000099"/>
                </a:solidFill>
              </a:rPr>
              <a:t>, (esto es, si </a:t>
            </a:r>
            <a:r>
              <a:rPr lang="es-ES" sz="2200" dirty="0">
                <a:solidFill>
                  <a:srgbClr val="000099"/>
                </a:solidFill>
                <a:sym typeface="Symbol"/>
              </a:rPr>
              <a:t></a:t>
            </a:r>
            <a:r>
              <a:rPr lang="es-ES" sz="2200" b="1" i="1" dirty="0">
                <a:solidFill>
                  <a:srgbClr val="000099"/>
                </a:solidFill>
              </a:rPr>
              <a:t>A</a:t>
            </a:r>
            <a:r>
              <a:rPr lang="es-ES" sz="2200" dirty="0">
                <a:solidFill>
                  <a:srgbClr val="000099"/>
                </a:solidFill>
              </a:rPr>
              <a:t> </a:t>
            </a:r>
            <a:r>
              <a:rPr lang="es-ES" sz="2200" i="1" dirty="0">
                <a:solidFill>
                  <a:srgbClr val="000099"/>
                </a:solidFill>
              </a:rPr>
              <a:t>no</a:t>
            </a:r>
            <a:r>
              <a:rPr lang="es-ES" sz="2200" dirty="0">
                <a:solidFill>
                  <a:srgbClr val="000099"/>
                </a:solidFill>
              </a:rPr>
              <a:t> es paralelo a </a:t>
            </a:r>
            <a:r>
              <a:rPr lang="es-ES" sz="2200" b="1" i="1" dirty="0">
                <a:solidFill>
                  <a:srgbClr val="000099"/>
                </a:solidFill>
              </a:rPr>
              <a:t>r</a:t>
            </a:r>
            <a:r>
              <a:rPr lang="es-ES" sz="2200" dirty="0">
                <a:solidFill>
                  <a:srgbClr val="000099"/>
                </a:solidFill>
              </a:rPr>
              <a:t>) hay que tomar la</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dirty="0">
                <a:solidFill>
                  <a:srgbClr val="FF0000"/>
                </a:solidFill>
              </a:rPr>
              <a:t>proyección sobre la dirección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dirty="0">
                <a:solidFill>
                  <a:srgbClr val="FF0000"/>
                </a:solidFill>
              </a:rPr>
              <a:t>radial </a:t>
            </a:r>
            <a:r>
              <a:rPr lang="es-ES" sz="2200" dirty="0">
                <a:solidFill>
                  <a:srgbClr val="000099"/>
                </a:solidFill>
              </a:rPr>
              <a:t>(esto es, hay que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multiplicar por </a:t>
            </a:r>
            <a:r>
              <a:rPr lang="es-ES" sz="2200" dirty="0" err="1">
                <a:solidFill>
                  <a:srgbClr val="000099"/>
                </a:solidFill>
              </a:rPr>
              <a:t>cos</a:t>
            </a:r>
            <a:r>
              <a:rPr lang="es-ES" sz="2200" dirty="0">
                <a:solidFill>
                  <a:srgbClr val="000099"/>
                </a:solidFill>
              </a:rPr>
              <a:t> </a:t>
            </a:r>
            <a:r>
              <a:rPr lang="es-ES" sz="2200" i="1" dirty="0">
                <a:solidFill>
                  <a:srgbClr val="000099"/>
                </a:solidFill>
                <a:sym typeface="Symbol"/>
              </a:rPr>
              <a:t> </a:t>
            </a:r>
            <a:r>
              <a:rPr lang="es-ES" sz="2200" dirty="0">
                <a:solidFill>
                  <a:srgbClr val="000099"/>
                </a:solidFill>
                <a:sym typeface="Symbol"/>
              </a:rPr>
              <a:t>)</a:t>
            </a:r>
            <a:r>
              <a:rPr lang="es-ES" sz="2200" dirty="0">
                <a:solidFill>
                  <a:srgbClr val="000099"/>
                </a:solidFill>
              </a:rPr>
              <a:t> </a:t>
            </a:r>
          </a:p>
        </p:txBody>
      </p:sp>
      <p:graphicFrame>
        <p:nvGraphicFramePr>
          <p:cNvPr id="316418" name="Object 2"/>
          <p:cNvGraphicFramePr>
            <a:graphicFrameLocks noChangeAspect="1"/>
          </p:cNvGraphicFramePr>
          <p:nvPr/>
        </p:nvGraphicFramePr>
        <p:xfrm>
          <a:off x="4552578" y="5157192"/>
          <a:ext cx="3979862" cy="1412776"/>
        </p:xfrm>
        <a:graphic>
          <a:graphicData uri="http://schemas.openxmlformats.org/presentationml/2006/ole">
            <mc:AlternateContent xmlns:mc="http://schemas.openxmlformats.org/markup-compatibility/2006">
              <mc:Choice xmlns:v="urn:schemas-microsoft-com:vml" Requires="v">
                <p:oleObj name="OpenOffice.org" r:id="rId3" imgW="1267560" imgH="413640" progId="opendocument.MathDocument.1">
                  <p:embed/>
                </p:oleObj>
              </mc:Choice>
              <mc:Fallback>
                <p:oleObj name="OpenOffice.org" r:id="rId3" imgW="1267560" imgH="413640" progId="opendocument.MathDocument.1">
                  <p:embed/>
                  <p:pic>
                    <p:nvPicPr>
                      <p:cNvPr id="3164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578" y="5157192"/>
                        <a:ext cx="3979862" cy="1412776"/>
                      </a:xfrm>
                      <a:prstGeom prst="rect">
                        <a:avLst/>
                      </a:prstGeom>
                      <a:solidFill>
                        <a:srgbClr val="FFFF99"/>
                      </a:solidFill>
                      <a:ln w="25400">
                        <a:solidFill>
                          <a:schemeClr val="tx1"/>
                        </a:solidFill>
                        <a:miter lim="800000"/>
                        <a:headEnd/>
                        <a:tailEnd/>
                      </a:ln>
                    </p:spPr>
                  </p:pic>
                </p:oleObj>
              </mc:Fallback>
            </mc:AlternateContent>
          </a:graphicData>
        </a:graphic>
      </p:graphicFrame>
      <p:pic>
        <p:nvPicPr>
          <p:cNvPr id="316419" name="Picture 3" descr="E:\Capítulos\ch22\figure-22-34.jpg"/>
          <p:cNvPicPr>
            <a:picLocks noChangeAspect="1" noChangeArrowheads="1"/>
          </p:cNvPicPr>
          <p:nvPr/>
        </p:nvPicPr>
        <p:blipFill>
          <a:blip r:embed="rId5" cstate="print"/>
          <a:srcRect/>
          <a:stretch>
            <a:fillRect/>
          </a:stretch>
        </p:blipFill>
        <p:spPr bwMode="auto">
          <a:xfrm>
            <a:off x="304800" y="1052736"/>
            <a:ext cx="8534400" cy="3462337"/>
          </a:xfrm>
          <a:prstGeom prst="rect">
            <a:avLst/>
          </a:prstGeom>
          <a:noFill/>
          <a:ln>
            <a:solidFill>
              <a:schemeClr val="accent1"/>
            </a:solidFill>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251520" y="116632"/>
            <a:ext cx="8711952" cy="1202510"/>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Flujo del campo eléctrico de una carga puntual a través de una esfera</a:t>
            </a:r>
            <a:endParaRPr lang="es-ES" sz="3600" b="1" i="1" baseline="-25000" dirty="0">
              <a:solidFill>
                <a:srgbClr val="000099"/>
              </a:solidFill>
            </a:endParaRPr>
          </a:p>
        </p:txBody>
      </p:sp>
      <p:sp>
        <p:nvSpPr>
          <p:cNvPr id="12" name="Text Box 1"/>
          <p:cNvSpPr txBox="1">
            <a:spLocks noChangeArrowheads="1"/>
          </p:cNvSpPr>
          <p:nvPr/>
        </p:nvSpPr>
        <p:spPr bwMode="auto">
          <a:xfrm>
            <a:off x="4788024" y="1556792"/>
            <a:ext cx="4320480" cy="5172827"/>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Flujo de </a:t>
            </a:r>
            <a:r>
              <a:rPr lang="es-ES" sz="2200" b="1" i="1" dirty="0">
                <a:solidFill>
                  <a:srgbClr val="000099"/>
                </a:solidFill>
              </a:rPr>
              <a:t>E</a:t>
            </a:r>
            <a:r>
              <a:rPr lang="es-ES" sz="2200" dirty="0">
                <a:solidFill>
                  <a:srgbClr val="000099"/>
                </a:solidFill>
              </a:rPr>
              <a:t> a través de una esfera de radio </a:t>
            </a:r>
            <a:r>
              <a:rPr lang="es-ES" sz="2200" i="1" dirty="0">
                <a:solidFill>
                  <a:srgbClr val="000099"/>
                </a:solidFill>
              </a:rPr>
              <a:t>R</a:t>
            </a:r>
            <a:r>
              <a:rPr lang="es-ES" sz="2200" dirty="0">
                <a:solidFill>
                  <a:srgbClr val="000099"/>
                </a:solidFill>
              </a:rPr>
              <a:t> centrada en </a:t>
            </a:r>
            <a:r>
              <a:rPr lang="es-ES" sz="2200" i="1" dirty="0">
                <a:solidFill>
                  <a:srgbClr val="000099"/>
                </a:solidFill>
              </a:rPr>
              <a:t>Q</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dirty="0">
                <a:solidFill>
                  <a:srgbClr val="000099"/>
                </a:solidFill>
              </a:rPr>
              <a:t> </a:t>
            </a:r>
            <a:r>
              <a:rPr lang="es-ES" sz="2200" i="1" dirty="0">
                <a:solidFill>
                  <a:srgbClr val="FF0000"/>
                </a:solidFill>
              </a:rPr>
              <a:t>Muy fácil</a:t>
            </a:r>
            <a:r>
              <a:rPr lang="es-ES" sz="2200" dirty="0">
                <a:solidFill>
                  <a:srgbClr val="000099"/>
                </a:solidFill>
              </a:rPr>
              <a:t> de calcular debido a la </a:t>
            </a:r>
            <a:r>
              <a:rPr lang="es-ES" sz="2200" i="1" dirty="0">
                <a:solidFill>
                  <a:srgbClr val="FF0000"/>
                </a:solidFill>
              </a:rPr>
              <a:t>gran simetría</a:t>
            </a:r>
            <a:r>
              <a:rPr lang="es-ES" sz="2200" dirty="0">
                <a:solidFill>
                  <a:srgbClr val="000099"/>
                </a:solidFill>
              </a:rPr>
              <a:t> (esférica) del problema:</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a:t>
            </a:r>
            <a:r>
              <a:rPr lang="es-ES" sz="2200" b="1" i="1" dirty="0">
                <a:solidFill>
                  <a:srgbClr val="000099"/>
                </a:solidFill>
              </a:rPr>
              <a:t>E</a:t>
            </a:r>
            <a:r>
              <a:rPr lang="es-ES" sz="2200" dirty="0">
                <a:solidFill>
                  <a:srgbClr val="000099"/>
                </a:solidFill>
              </a:rPr>
              <a:t> es </a:t>
            </a:r>
            <a:r>
              <a:rPr lang="es-ES" sz="2200" i="1" dirty="0">
                <a:solidFill>
                  <a:srgbClr val="FF0000"/>
                </a:solidFill>
              </a:rPr>
              <a:t>constante</a:t>
            </a:r>
            <a:r>
              <a:rPr lang="es-ES" sz="2200" dirty="0">
                <a:solidFill>
                  <a:srgbClr val="000099"/>
                </a:solidFill>
              </a:rPr>
              <a:t> en los puntos de la esfera (</a:t>
            </a:r>
            <a:r>
              <a:rPr lang="es-ES" sz="2200" i="1" dirty="0">
                <a:solidFill>
                  <a:srgbClr val="000099"/>
                </a:solidFill>
              </a:rPr>
              <a:t>r = R</a:t>
            </a:r>
            <a:r>
              <a:rPr lang="es-ES" sz="2200" dirty="0">
                <a:solidFill>
                  <a:srgbClr val="000099"/>
                </a:solidFill>
              </a:rPr>
              <a:t>) y es siempre </a:t>
            </a:r>
            <a:r>
              <a:rPr lang="es-ES" sz="2200" i="1" dirty="0">
                <a:solidFill>
                  <a:srgbClr val="FF0000"/>
                </a:solidFill>
              </a:rPr>
              <a:t>paralelo</a:t>
            </a:r>
            <a:r>
              <a:rPr lang="es-ES" sz="2200" dirty="0">
                <a:solidFill>
                  <a:srgbClr val="000099"/>
                </a:solidFill>
              </a:rPr>
              <a:t> a </a:t>
            </a:r>
            <a:r>
              <a:rPr lang="es-ES" sz="2200" i="1" dirty="0" err="1">
                <a:solidFill>
                  <a:srgbClr val="000099"/>
                </a:solidFill>
              </a:rPr>
              <a:t>d</a:t>
            </a:r>
            <a:r>
              <a:rPr lang="es-ES" sz="2200" b="1" i="1" dirty="0" err="1">
                <a:solidFill>
                  <a:srgbClr val="000099"/>
                </a:solidFill>
              </a:rPr>
              <a:t>A</a:t>
            </a:r>
            <a:r>
              <a:rPr lang="es-ES" sz="2200" dirty="0">
                <a:solidFill>
                  <a:srgbClr val="000099"/>
                </a:solidFill>
              </a:rPr>
              <a:t>.</a:t>
            </a:r>
            <a:endParaRPr lang="es-ES" sz="2200" b="1" i="1" dirty="0">
              <a:solidFill>
                <a:srgbClr val="000099"/>
              </a:solidFill>
            </a:endParaRPr>
          </a:p>
        </p:txBody>
      </p:sp>
      <p:pic>
        <p:nvPicPr>
          <p:cNvPr id="317442" name="Picture 2" descr="E:\Capítulos\ch22\figure-22-17.jpg"/>
          <p:cNvPicPr>
            <a:picLocks noChangeAspect="1" noChangeArrowheads="1"/>
          </p:cNvPicPr>
          <p:nvPr/>
        </p:nvPicPr>
        <p:blipFill>
          <a:blip r:embed="rId3" cstate="print"/>
          <a:srcRect/>
          <a:stretch>
            <a:fillRect/>
          </a:stretch>
        </p:blipFill>
        <p:spPr bwMode="auto">
          <a:xfrm>
            <a:off x="173722" y="1821160"/>
            <a:ext cx="4542294" cy="3984104"/>
          </a:xfrm>
          <a:prstGeom prst="rect">
            <a:avLst/>
          </a:prstGeom>
          <a:noFill/>
          <a:ln>
            <a:solidFill>
              <a:schemeClr val="accent1"/>
            </a:solidFill>
          </a:ln>
        </p:spPr>
      </p:pic>
      <p:graphicFrame>
        <p:nvGraphicFramePr>
          <p:cNvPr id="317445" name="Object 5"/>
          <p:cNvGraphicFramePr>
            <a:graphicFrameLocks noChangeAspect="1"/>
          </p:cNvGraphicFramePr>
          <p:nvPr/>
        </p:nvGraphicFramePr>
        <p:xfrm>
          <a:off x="6444208" y="4077072"/>
          <a:ext cx="2520280" cy="1363828"/>
        </p:xfrm>
        <a:graphic>
          <a:graphicData uri="http://schemas.openxmlformats.org/presentationml/2006/ole">
            <mc:AlternateContent xmlns:mc="http://schemas.openxmlformats.org/markup-compatibility/2006">
              <mc:Choice xmlns:v="urn:schemas-microsoft-com:vml" Requires="v">
                <p:oleObj name="OpenOffice.org" r:id="rId4" imgW="1055520" imgH="444600" progId="opendocument.MathDocument.1">
                  <p:embed/>
                </p:oleObj>
              </mc:Choice>
              <mc:Fallback>
                <p:oleObj name="OpenOffice.org" r:id="rId4" imgW="1055520" imgH="444600" progId="opendocument.MathDocument.1">
                  <p:embed/>
                  <p:pic>
                    <p:nvPicPr>
                      <p:cNvPr id="3174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4077072"/>
                        <a:ext cx="2520280" cy="1363828"/>
                      </a:xfrm>
                      <a:prstGeom prst="rect">
                        <a:avLst/>
                      </a:prstGeom>
                      <a:solidFill>
                        <a:srgbClr val="FFFF99"/>
                      </a:solidFill>
                      <a:ln w="25400">
                        <a:solidFill>
                          <a:schemeClr val="tx1"/>
                        </a:solidFill>
                        <a:miter lim="800000"/>
                        <a:headEnd/>
                        <a:tailEnd/>
                      </a:ln>
                    </p:spPr>
                  </p:pic>
                </p:oleObj>
              </mc:Fallback>
            </mc:AlternateContent>
          </a:graphicData>
        </a:graphic>
      </p:graphicFrame>
      <p:pic>
        <p:nvPicPr>
          <p:cNvPr id="8" name="Picture 2" descr="E:\Capítulos\ch21\figure-21-19a.jpg"/>
          <p:cNvPicPr>
            <a:picLocks noChangeAspect="1" noChangeArrowheads="1"/>
          </p:cNvPicPr>
          <p:nvPr/>
        </p:nvPicPr>
        <p:blipFill>
          <a:blip r:embed="rId6" cstate="print"/>
          <a:srcRect/>
          <a:stretch>
            <a:fillRect/>
          </a:stretch>
        </p:blipFill>
        <p:spPr bwMode="auto">
          <a:xfrm>
            <a:off x="4860032" y="4077072"/>
            <a:ext cx="1368152" cy="1368152"/>
          </a:xfrm>
          <a:prstGeom prst="rect">
            <a:avLst/>
          </a:prstGeom>
          <a:noFill/>
          <a:ln>
            <a:solidFill>
              <a:srgbClr val="000099"/>
            </a:solidFill>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251520" y="116632"/>
            <a:ext cx="8711952" cy="1202510"/>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Flujo del campo eléctrico de una carga puntual a través de una esfera</a:t>
            </a:r>
            <a:endParaRPr lang="es-ES" sz="3600" b="1" i="1" baseline="-25000" dirty="0">
              <a:solidFill>
                <a:srgbClr val="000099"/>
              </a:solidFill>
            </a:endParaRPr>
          </a:p>
        </p:txBody>
      </p:sp>
      <p:pic>
        <p:nvPicPr>
          <p:cNvPr id="317442" name="Picture 2" descr="E:\Capítulos\ch22\figure-22-17.jpg"/>
          <p:cNvPicPr>
            <a:picLocks noChangeAspect="1" noChangeArrowheads="1"/>
          </p:cNvPicPr>
          <p:nvPr/>
        </p:nvPicPr>
        <p:blipFill>
          <a:blip r:embed="rId3" cstate="print"/>
          <a:srcRect/>
          <a:stretch>
            <a:fillRect/>
          </a:stretch>
        </p:blipFill>
        <p:spPr bwMode="auto">
          <a:xfrm>
            <a:off x="107504" y="1340768"/>
            <a:ext cx="2520280" cy="2210570"/>
          </a:xfrm>
          <a:prstGeom prst="rect">
            <a:avLst/>
          </a:prstGeom>
          <a:noFill/>
          <a:ln>
            <a:solidFill>
              <a:schemeClr val="accent1"/>
            </a:solidFill>
          </a:ln>
        </p:spPr>
      </p:pic>
      <p:graphicFrame>
        <p:nvGraphicFramePr>
          <p:cNvPr id="317443" name="Object 3"/>
          <p:cNvGraphicFramePr>
            <a:graphicFrameLocks noChangeAspect="1"/>
          </p:cNvGraphicFramePr>
          <p:nvPr/>
        </p:nvGraphicFramePr>
        <p:xfrm>
          <a:off x="3514725" y="1500460"/>
          <a:ext cx="4562475" cy="560388"/>
        </p:xfrm>
        <a:graphic>
          <a:graphicData uri="http://schemas.openxmlformats.org/presentationml/2006/ole">
            <mc:AlternateContent xmlns:mc="http://schemas.openxmlformats.org/markup-compatibility/2006">
              <mc:Choice xmlns:v="urn:schemas-microsoft-com:vml" Requires="v">
                <p:oleObj name="OpenOffice.org" r:id="rId4" imgW="1666080" imgH="231480" progId="opendocument.MathDocument.1">
                  <p:embed/>
                </p:oleObj>
              </mc:Choice>
              <mc:Fallback>
                <p:oleObj name="OpenOffice.org" r:id="rId4" imgW="1666080" imgH="231480" progId="opendocument.MathDocument.1">
                  <p:embed/>
                  <p:pic>
                    <p:nvPicPr>
                      <p:cNvPr id="3174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725" y="1500460"/>
                        <a:ext cx="4562475" cy="560388"/>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graphicFrame>
        <p:nvGraphicFramePr>
          <p:cNvPr id="338948" name="Object 4"/>
          <p:cNvGraphicFramePr>
            <a:graphicFrameLocks noChangeAspect="1"/>
          </p:cNvGraphicFramePr>
          <p:nvPr/>
        </p:nvGraphicFramePr>
        <p:xfrm>
          <a:off x="3533229" y="2204864"/>
          <a:ext cx="3775075" cy="1296144"/>
        </p:xfrm>
        <a:graphic>
          <a:graphicData uri="http://schemas.openxmlformats.org/presentationml/2006/ole">
            <mc:AlternateContent xmlns:mc="http://schemas.openxmlformats.org/markup-compatibility/2006">
              <mc:Choice xmlns:v="urn:schemas-microsoft-com:vml" Requires="v">
                <p:oleObj name="OpenOffice.org" r:id="rId6" imgW="1377360" imgH="444600" progId="opendocument.MathDocument.1">
                  <p:embed/>
                </p:oleObj>
              </mc:Choice>
              <mc:Fallback>
                <p:oleObj name="OpenOffice.org" r:id="rId6" imgW="1377360" imgH="444600" progId="opendocument.MathDocument.1">
                  <p:embed/>
                  <p:pic>
                    <p:nvPicPr>
                      <p:cNvPr id="33894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3229" y="2204864"/>
                        <a:ext cx="3775075" cy="1296144"/>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graphicFrame>
        <p:nvGraphicFramePr>
          <p:cNvPr id="338949" name="Object 5"/>
          <p:cNvGraphicFramePr>
            <a:graphicFrameLocks noChangeAspect="1"/>
          </p:cNvGraphicFramePr>
          <p:nvPr/>
        </p:nvGraphicFramePr>
        <p:xfrm>
          <a:off x="3766542" y="5445224"/>
          <a:ext cx="2749674" cy="1322089"/>
        </p:xfrm>
        <a:graphic>
          <a:graphicData uri="http://schemas.openxmlformats.org/presentationml/2006/ole">
            <mc:AlternateContent xmlns:mc="http://schemas.openxmlformats.org/markup-compatibility/2006">
              <mc:Choice xmlns:v="urn:schemas-microsoft-com:vml" Requires="v">
                <p:oleObj name="OpenOffice.org" r:id="rId8" imgW="675360" imgH="415800" progId="opendocument.MathDocument.1">
                  <p:embed/>
                </p:oleObj>
              </mc:Choice>
              <mc:Fallback>
                <p:oleObj name="OpenOffice.org" r:id="rId8" imgW="675360" imgH="415800" progId="opendocument.MathDocument.1">
                  <p:embed/>
                  <p:pic>
                    <p:nvPicPr>
                      <p:cNvPr id="33894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6542" y="5445224"/>
                        <a:ext cx="2749674" cy="1322089"/>
                      </a:xfrm>
                      <a:prstGeom prst="rect">
                        <a:avLst/>
                      </a:prstGeom>
                      <a:solidFill>
                        <a:srgbClr val="FFFF99"/>
                      </a:solidFill>
                      <a:ln w="25400">
                        <a:solidFill>
                          <a:schemeClr val="tx1"/>
                        </a:solidFill>
                        <a:miter lim="800000"/>
                        <a:headEnd/>
                        <a:tailEnd/>
                      </a:ln>
                    </p:spPr>
                  </p:pic>
                </p:oleObj>
              </mc:Fallback>
            </mc:AlternateContent>
          </a:graphicData>
        </a:graphic>
      </p:graphicFrame>
      <p:graphicFrame>
        <p:nvGraphicFramePr>
          <p:cNvPr id="338950" name="Object 6"/>
          <p:cNvGraphicFramePr>
            <a:graphicFrameLocks noChangeAspect="1"/>
          </p:cNvGraphicFramePr>
          <p:nvPr/>
        </p:nvGraphicFramePr>
        <p:xfrm>
          <a:off x="978147" y="3645024"/>
          <a:ext cx="7266261" cy="1440160"/>
        </p:xfrm>
        <a:graphic>
          <a:graphicData uri="http://schemas.openxmlformats.org/presentationml/2006/ole">
            <mc:AlternateContent xmlns:mc="http://schemas.openxmlformats.org/markup-compatibility/2006">
              <mc:Choice xmlns:v="urn:schemas-microsoft-com:vml" Requires="v">
                <p:oleObj name="OpenOffice.org" r:id="rId10" imgW="2298960" imgH="444600" progId="opendocument.MathDocument.1">
                  <p:embed/>
                </p:oleObj>
              </mc:Choice>
              <mc:Fallback>
                <p:oleObj name="OpenOffice.org" r:id="rId10" imgW="2298960" imgH="444600" progId="opendocument.MathDocument.1">
                  <p:embed/>
                  <p:pic>
                    <p:nvPicPr>
                      <p:cNvPr id="33895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8147" y="3645024"/>
                        <a:ext cx="7266261" cy="1440160"/>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sp>
        <p:nvSpPr>
          <p:cNvPr id="10" name="9 Rectángulo"/>
          <p:cNvSpPr/>
          <p:nvPr/>
        </p:nvSpPr>
        <p:spPr>
          <a:xfrm>
            <a:off x="6732240" y="5674022"/>
            <a:ext cx="2016224" cy="923330"/>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dirty="0">
                <a:solidFill>
                  <a:srgbClr val="000099"/>
                </a:solidFill>
              </a:rPr>
              <a:t>Flujo de </a:t>
            </a:r>
            <a:r>
              <a:rPr lang="es-ES" b="1" i="1" dirty="0">
                <a:solidFill>
                  <a:srgbClr val="000099"/>
                </a:solidFill>
              </a:rPr>
              <a:t>E</a:t>
            </a:r>
            <a:r>
              <a:rPr lang="es-ES" dirty="0">
                <a:solidFill>
                  <a:srgbClr val="000099"/>
                </a:solidFill>
              </a:rPr>
              <a:t> es igual a la carga </a:t>
            </a:r>
            <a:r>
              <a:rPr lang="es-ES" i="1" dirty="0">
                <a:solidFill>
                  <a:srgbClr val="000099"/>
                </a:solidFill>
              </a:rPr>
              <a:t>Q </a:t>
            </a:r>
            <a:r>
              <a:rPr lang="es-ES" dirty="0">
                <a:solidFill>
                  <a:srgbClr val="000099"/>
                </a:solidFill>
              </a:rPr>
              <a:t>dividida por </a:t>
            </a:r>
            <a:r>
              <a:rPr lang="es-ES" i="1" dirty="0">
                <a:solidFill>
                  <a:srgbClr val="000099"/>
                </a:solidFill>
                <a:sym typeface="Symbol"/>
              </a:rPr>
              <a:t></a:t>
            </a:r>
            <a:r>
              <a:rPr lang="es-ES" i="1" baseline="-25000" dirty="0">
                <a:solidFill>
                  <a:srgbClr val="000099"/>
                </a:solidFill>
                <a:sym typeface="Symbol"/>
              </a:rPr>
              <a:t>0</a:t>
            </a:r>
            <a:endParaRPr lang="es-ES" i="1" baseline="-25000" dirty="0">
              <a:solidFill>
                <a:srgbClr val="000099"/>
              </a:solidFill>
            </a:endParaRPr>
          </a:p>
        </p:txBody>
      </p:sp>
      <p:graphicFrame>
        <p:nvGraphicFramePr>
          <p:cNvPr id="338951" name="Object 7"/>
          <p:cNvGraphicFramePr>
            <a:graphicFrameLocks noChangeAspect="1"/>
          </p:cNvGraphicFramePr>
          <p:nvPr/>
        </p:nvGraphicFramePr>
        <p:xfrm>
          <a:off x="395536" y="5845894"/>
          <a:ext cx="2549525" cy="679450"/>
        </p:xfrm>
        <a:graphic>
          <a:graphicData uri="http://schemas.openxmlformats.org/presentationml/2006/ole">
            <mc:AlternateContent xmlns:mc="http://schemas.openxmlformats.org/markup-compatibility/2006">
              <mc:Choice xmlns:v="urn:schemas-microsoft-com:vml" Requires="v">
                <p:oleObj name="OpenOffice.org" r:id="rId12" imgW="805680" imgH="209880" progId="opendocument.MathDocument.1">
                  <p:embed/>
                </p:oleObj>
              </mc:Choice>
              <mc:Fallback>
                <p:oleObj name="OpenOffice.org" r:id="rId12" imgW="805680" imgH="209880" progId="opendocument.MathDocument.1">
                  <p:embed/>
                  <p:pic>
                    <p:nvPicPr>
                      <p:cNvPr id="338951"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536" y="5845894"/>
                        <a:ext cx="2549525" cy="679450"/>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sp>
        <p:nvSpPr>
          <p:cNvPr id="11" name="10 Rectángulo"/>
          <p:cNvSpPr/>
          <p:nvPr/>
        </p:nvSpPr>
        <p:spPr>
          <a:xfrm>
            <a:off x="395536" y="5158933"/>
            <a:ext cx="2088232" cy="646331"/>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dirty="0">
                <a:solidFill>
                  <a:srgbClr val="000099"/>
                </a:solidFill>
              </a:rPr>
              <a:t>Superficie de una esfera de radio </a:t>
            </a:r>
            <a:r>
              <a:rPr lang="es-ES" i="1" dirty="0">
                <a:solidFill>
                  <a:srgbClr val="000099"/>
                </a:solidFill>
              </a:rPr>
              <a:t>R</a:t>
            </a:r>
            <a:r>
              <a:rPr lang="es-ES" dirty="0">
                <a:solidFill>
                  <a:srgbClr val="000099"/>
                </a:solidFill>
              </a:rPr>
              <a:t>:</a:t>
            </a:r>
            <a:endParaRPr lang="es-ES" baseline="-25000" dirty="0">
              <a:solidFill>
                <a:srgbClr val="000099"/>
              </a:solidFill>
            </a:endParaRPr>
          </a:p>
        </p:txBody>
      </p:sp>
      <p:sp>
        <p:nvSpPr>
          <p:cNvPr id="12" name="11 Rectángulo"/>
          <p:cNvSpPr/>
          <p:nvPr/>
        </p:nvSpPr>
        <p:spPr>
          <a:xfrm>
            <a:off x="3131840" y="5949280"/>
            <a:ext cx="412292" cy="369332"/>
          </a:xfrm>
          <a:prstGeom prst="rect">
            <a:avLst/>
          </a:prstGeom>
        </p:spPr>
        <p:txBody>
          <a:bodyPr wrap="none">
            <a:spAutoFit/>
          </a:bodyPr>
          <a:lstStyle/>
          <a:p>
            <a:r>
              <a:rPr lang="es-ES" dirty="0">
                <a:solidFill>
                  <a:srgbClr val="000099"/>
                </a:solidFill>
                <a:sym typeface="Symbol"/>
              </a:rPr>
              <a:t></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73024" y="116632"/>
            <a:ext cx="8963472" cy="1202510"/>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Flujo del campo eléctrico a través de una </a:t>
            </a:r>
            <a:r>
              <a:rPr lang="es-ES" sz="3600" i="1" dirty="0">
                <a:solidFill>
                  <a:srgbClr val="000099"/>
                </a:solidFill>
              </a:rPr>
              <a:t>superficie arbitraria </a:t>
            </a:r>
            <a:r>
              <a:rPr lang="es-ES" sz="3600" dirty="0">
                <a:solidFill>
                  <a:srgbClr val="000099"/>
                </a:solidFill>
              </a:rPr>
              <a:t>(cerrada)</a:t>
            </a:r>
            <a:endParaRPr lang="es-ES" sz="3600" b="1" baseline="-25000" dirty="0">
              <a:solidFill>
                <a:srgbClr val="000099"/>
              </a:solidFill>
            </a:endParaRPr>
          </a:p>
        </p:txBody>
      </p:sp>
      <p:graphicFrame>
        <p:nvGraphicFramePr>
          <p:cNvPr id="317443" name="Object 3"/>
          <p:cNvGraphicFramePr>
            <a:graphicFrameLocks noChangeAspect="1"/>
          </p:cNvGraphicFramePr>
          <p:nvPr/>
        </p:nvGraphicFramePr>
        <p:xfrm>
          <a:off x="3532063" y="1500188"/>
          <a:ext cx="5432425" cy="560387"/>
        </p:xfrm>
        <a:graphic>
          <a:graphicData uri="http://schemas.openxmlformats.org/presentationml/2006/ole">
            <mc:AlternateContent xmlns:mc="http://schemas.openxmlformats.org/markup-compatibility/2006">
              <mc:Choice xmlns:v="urn:schemas-microsoft-com:vml" Requires="v">
                <p:oleObj name="OpenOffice.org" r:id="rId3" imgW="1982520" imgH="231480" progId="opendocument.MathDocument.1">
                  <p:embed/>
                </p:oleObj>
              </mc:Choice>
              <mc:Fallback>
                <p:oleObj name="OpenOffice.org" r:id="rId3" imgW="1982520" imgH="231480" progId="opendocument.MathDocument.1">
                  <p:embed/>
                  <p:pic>
                    <p:nvPicPr>
                      <p:cNvPr id="3174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063" y="1500188"/>
                        <a:ext cx="5432425" cy="560387"/>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graphicFrame>
        <p:nvGraphicFramePr>
          <p:cNvPr id="338948" name="Object 4"/>
          <p:cNvGraphicFramePr>
            <a:graphicFrameLocks noChangeAspect="1"/>
          </p:cNvGraphicFramePr>
          <p:nvPr/>
        </p:nvGraphicFramePr>
        <p:xfrm>
          <a:off x="3563889" y="2276475"/>
          <a:ext cx="5400600" cy="1296541"/>
        </p:xfrm>
        <a:graphic>
          <a:graphicData uri="http://schemas.openxmlformats.org/presentationml/2006/ole">
            <mc:AlternateContent xmlns:mc="http://schemas.openxmlformats.org/markup-compatibility/2006">
              <mc:Choice xmlns:v="urn:schemas-microsoft-com:vml" Requires="v">
                <p:oleObj name="OpenOffice.org" r:id="rId5" imgW="1665360" imgH="444600" progId="opendocument.MathDocument.1">
                  <p:embed/>
                </p:oleObj>
              </mc:Choice>
              <mc:Fallback>
                <p:oleObj name="OpenOffice.org" r:id="rId5" imgW="1665360" imgH="444600" progId="opendocument.MathDocument.1">
                  <p:embed/>
                  <p:pic>
                    <p:nvPicPr>
                      <p:cNvPr id="33894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9" y="2276475"/>
                        <a:ext cx="5400600" cy="1296541"/>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graphicFrame>
        <p:nvGraphicFramePr>
          <p:cNvPr id="338950" name="Object 6"/>
          <p:cNvGraphicFramePr>
            <a:graphicFrameLocks noChangeAspect="1"/>
          </p:cNvGraphicFramePr>
          <p:nvPr/>
        </p:nvGraphicFramePr>
        <p:xfrm>
          <a:off x="179512" y="3690938"/>
          <a:ext cx="8856984" cy="1394246"/>
        </p:xfrm>
        <a:graphic>
          <a:graphicData uri="http://schemas.openxmlformats.org/presentationml/2006/ole">
            <mc:AlternateContent xmlns:mc="http://schemas.openxmlformats.org/markup-compatibility/2006">
              <mc:Choice xmlns:v="urn:schemas-microsoft-com:vml" Requires="v">
                <p:oleObj name="OpenOffice.org" r:id="rId7" imgW="2612160" imgH="415800" progId="opendocument.MathDocument.1">
                  <p:embed/>
                </p:oleObj>
              </mc:Choice>
              <mc:Fallback>
                <p:oleObj name="OpenOffice.org" r:id="rId7" imgW="2612160" imgH="415800" progId="opendocument.MathDocument.1">
                  <p:embed/>
                  <p:pic>
                    <p:nvPicPr>
                      <p:cNvPr id="33895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690938"/>
                        <a:ext cx="8856984" cy="1394246"/>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pic>
        <p:nvPicPr>
          <p:cNvPr id="339974" name="Picture 6" descr="E:\Capítulos\ch22\figure-22-35.jpg"/>
          <p:cNvPicPr>
            <a:picLocks noChangeAspect="1" noChangeArrowheads="1"/>
          </p:cNvPicPr>
          <p:nvPr/>
        </p:nvPicPr>
        <p:blipFill>
          <a:blip r:embed="rId9" cstate="print"/>
          <a:srcRect/>
          <a:stretch>
            <a:fillRect/>
          </a:stretch>
        </p:blipFill>
        <p:spPr bwMode="auto">
          <a:xfrm>
            <a:off x="107504" y="1484784"/>
            <a:ext cx="3312368" cy="1977809"/>
          </a:xfrm>
          <a:prstGeom prst="rect">
            <a:avLst/>
          </a:prstGeom>
          <a:noFill/>
          <a:ln>
            <a:solidFill>
              <a:schemeClr val="accent1"/>
            </a:solidFill>
          </a:ln>
        </p:spPr>
      </p:pic>
      <p:sp>
        <p:nvSpPr>
          <p:cNvPr id="10" name="9 Rectángulo"/>
          <p:cNvSpPr/>
          <p:nvPr/>
        </p:nvSpPr>
        <p:spPr>
          <a:xfrm>
            <a:off x="5868144" y="5373216"/>
            <a:ext cx="3096344" cy="1200329"/>
          </a:xfrm>
          <a:prstGeom prst="rect">
            <a:avLst/>
          </a:prstGeom>
          <a:ln>
            <a:solidFill>
              <a:schemeClr val="accent1"/>
            </a:solidFill>
          </a:ln>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Flujo de </a:t>
            </a:r>
            <a:r>
              <a:rPr lang="es-ES" sz="2400" b="1" i="1" dirty="0">
                <a:solidFill>
                  <a:srgbClr val="000099"/>
                </a:solidFill>
              </a:rPr>
              <a:t>E</a:t>
            </a:r>
            <a:r>
              <a:rPr lang="es-ES" sz="2400" dirty="0">
                <a:solidFill>
                  <a:srgbClr val="000099"/>
                </a:solidFill>
              </a:rPr>
              <a:t> es igual a la carga </a:t>
            </a:r>
            <a:r>
              <a:rPr lang="es-ES" sz="2400" i="1" dirty="0">
                <a:solidFill>
                  <a:srgbClr val="000099"/>
                </a:solidFill>
              </a:rPr>
              <a:t>Q encerrada </a:t>
            </a:r>
            <a:r>
              <a:rPr lang="es-ES" sz="2400" dirty="0">
                <a:solidFill>
                  <a:srgbClr val="000099"/>
                </a:solidFill>
              </a:rPr>
              <a:t>dividida por </a:t>
            </a:r>
            <a:r>
              <a:rPr lang="es-ES" sz="2400" i="1" dirty="0">
                <a:solidFill>
                  <a:srgbClr val="000099"/>
                </a:solidFill>
                <a:sym typeface="Symbol"/>
              </a:rPr>
              <a:t></a:t>
            </a:r>
            <a:r>
              <a:rPr lang="es-ES" sz="2400" i="1" baseline="-25000" dirty="0">
                <a:solidFill>
                  <a:srgbClr val="000099"/>
                </a:solidFill>
                <a:sym typeface="Symbol"/>
              </a:rPr>
              <a:t>0</a:t>
            </a:r>
            <a:endParaRPr lang="es-ES" sz="2400" i="1" baseline="-25000" dirty="0">
              <a:solidFill>
                <a:srgbClr val="000099"/>
              </a:solidFill>
            </a:endParaRPr>
          </a:p>
        </p:txBody>
      </p:sp>
      <p:sp>
        <p:nvSpPr>
          <p:cNvPr id="11" name="Text Box 1"/>
          <p:cNvSpPr txBox="1">
            <a:spLocks noChangeArrowheads="1"/>
          </p:cNvSpPr>
          <p:nvPr/>
        </p:nvSpPr>
        <p:spPr bwMode="auto">
          <a:xfrm>
            <a:off x="467544" y="5373216"/>
            <a:ext cx="2232248" cy="1202510"/>
          </a:xfrm>
          <a:prstGeom prst="rect">
            <a:avLst/>
          </a:prstGeom>
          <a:solidFill>
            <a:srgbClr val="FFFF66"/>
          </a:solidFill>
          <a:ln w="9525">
            <a:solidFill>
              <a:srgbClr val="000099"/>
            </a:solid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Ley de Gauss</a:t>
            </a:r>
            <a:endParaRPr lang="es-ES" sz="3600" b="1" i="1" baseline="-25000" dirty="0">
              <a:solidFill>
                <a:srgbClr val="000099"/>
              </a:solidFill>
            </a:endParaRPr>
          </a:p>
        </p:txBody>
      </p:sp>
      <p:graphicFrame>
        <p:nvGraphicFramePr>
          <p:cNvPr id="2" name="Object 6"/>
          <p:cNvGraphicFramePr>
            <a:graphicFrameLocks noChangeAspect="1"/>
          </p:cNvGraphicFramePr>
          <p:nvPr/>
        </p:nvGraphicFramePr>
        <p:xfrm>
          <a:off x="2987824" y="5275263"/>
          <a:ext cx="2749550" cy="1322387"/>
        </p:xfrm>
        <a:graphic>
          <a:graphicData uri="http://schemas.openxmlformats.org/presentationml/2006/ole">
            <mc:AlternateContent xmlns:mc="http://schemas.openxmlformats.org/markup-compatibility/2006">
              <mc:Choice xmlns:v="urn:schemas-microsoft-com:vml" Requires="v">
                <p:oleObj name="OpenOffice.org" r:id="rId10" imgW="675360" imgH="415800" progId="opendocument.MathDocument.1">
                  <p:embed/>
                </p:oleObj>
              </mc:Choice>
              <mc:Fallback>
                <p:oleObj name="OpenOffice.org" r:id="rId10" imgW="675360" imgH="415800" progId="opendocument.MathDocument.1">
                  <p:embed/>
                  <p:pic>
                    <p:nvPicPr>
                      <p:cNvPr id="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7824" y="5275263"/>
                        <a:ext cx="2749550" cy="1322387"/>
                      </a:xfrm>
                      <a:prstGeom prst="rect">
                        <a:avLst/>
                      </a:prstGeom>
                      <a:solidFill>
                        <a:srgbClr val="FFFF99"/>
                      </a:solidFill>
                      <a:ln w="25400">
                        <a:solidFill>
                          <a:schemeClr val="tx1"/>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37835F6-7806-44A1-8676-7FA942F6D869}"/>
              </a:ext>
            </a:extLst>
          </p:cNvPr>
          <p:cNvPicPr>
            <a:picLocks noChangeAspect="1"/>
          </p:cNvPicPr>
          <p:nvPr/>
        </p:nvPicPr>
        <p:blipFill rotWithShape="1">
          <a:blip r:embed="rId2"/>
          <a:srcRect l="44046" t="22407" r="28580" b="34801"/>
          <a:stretch/>
        </p:blipFill>
        <p:spPr>
          <a:xfrm>
            <a:off x="611560" y="2492896"/>
            <a:ext cx="2448272" cy="2160240"/>
          </a:xfrm>
          <a:prstGeom prst="rect">
            <a:avLst/>
          </a:prstGeom>
        </p:spPr>
      </p:pic>
      <p:pic>
        <p:nvPicPr>
          <p:cNvPr id="5" name="Imagen 4">
            <a:extLst>
              <a:ext uri="{FF2B5EF4-FFF2-40B4-BE49-F238E27FC236}">
                <a16:creationId xmlns:a16="http://schemas.microsoft.com/office/drawing/2014/main" id="{632538F1-A5E5-4DA9-A903-2580FDCAAC93}"/>
              </a:ext>
            </a:extLst>
          </p:cNvPr>
          <p:cNvPicPr>
            <a:picLocks noChangeAspect="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Layer>
                </a14:imgProps>
              </a:ext>
            </a:extLst>
          </a:blip>
          <a:srcRect r="47173" b="87162"/>
          <a:stretch/>
        </p:blipFill>
        <p:spPr>
          <a:xfrm>
            <a:off x="2217420" y="145664"/>
            <a:ext cx="4709160" cy="682868"/>
          </a:xfrm>
          <a:prstGeom prst="rect">
            <a:avLst/>
          </a:prstGeom>
          <a:solidFill>
            <a:srgbClr val="FFCCFF"/>
          </a:solidFill>
          <a:ln w="19050">
            <a:solidFill>
              <a:schemeClr val="tx1"/>
            </a:solidFill>
          </a:ln>
        </p:spPr>
      </p:pic>
      <p:pic>
        <p:nvPicPr>
          <p:cNvPr id="6" name="Imagen 5">
            <a:extLst>
              <a:ext uri="{FF2B5EF4-FFF2-40B4-BE49-F238E27FC236}">
                <a16:creationId xmlns:a16="http://schemas.microsoft.com/office/drawing/2014/main" id="{7DCADA5A-7656-445E-8CAA-FC5A79F58DF1}"/>
              </a:ext>
            </a:extLst>
          </p:cNvPr>
          <p:cNvPicPr>
            <a:picLocks noChangeAspect="1"/>
          </p:cNvPicPr>
          <p:nvPr/>
        </p:nvPicPr>
        <p:blipFill rotWithShape="1">
          <a:blip r:embed="rId2"/>
          <a:srcRect l="17879" t="77025"/>
          <a:stretch/>
        </p:blipFill>
        <p:spPr>
          <a:xfrm>
            <a:off x="683568" y="997809"/>
            <a:ext cx="7168890" cy="1159818"/>
          </a:xfrm>
          <a:prstGeom prst="rect">
            <a:avLst/>
          </a:prstGeom>
        </p:spPr>
      </p:pic>
      <p:pic>
        <p:nvPicPr>
          <p:cNvPr id="8" name="Imagen 7">
            <a:extLst>
              <a:ext uri="{FF2B5EF4-FFF2-40B4-BE49-F238E27FC236}">
                <a16:creationId xmlns:a16="http://schemas.microsoft.com/office/drawing/2014/main" id="{611D5D51-78A8-44A6-801F-E83BD27C9C38}"/>
              </a:ext>
            </a:extLst>
          </p:cNvPr>
          <p:cNvPicPr>
            <a:picLocks noChangeAspect="1"/>
          </p:cNvPicPr>
          <p:nvPr/>
        </p:nvPicPr>
        <p:blipFill>
          <a:blip r:embed="rId5"/>
          <a:stretch>
            <a:fillRect/>
          </a:stretch>
        </p:blipFill>
        <p:spPr>
          <a:xfrm>
            <a:off x="2887823" y="2492896"/>
            <a:ext cx="5638800" cy="1733550"/>
          </a:xfrm>
          <a:prstGeom prst="rect">
            <a:avLst/>
          </a:prstGeom>
        </p:spPr>
      </p:pic>
      <p:sp>
        <p:nvSpPr>
          <p:cNvPr id="10" name="11 Rectángulo">
            <a:extLst>
              <a:ext uri="{FF2B5EF4-FFF2-40B4-BE49-F238E27FC236}">
                <a16:creationId xmlns:a16="http://schemas.microsoft.com/office/drawing/2014/main" id="{8B667BA1-0A82-4D21-807F-63AD750FDD55}"/>
              </a:ext>
            </a:extLst>
          </p:cNvPr>
          <p:cNvSpPr/>
          <p:nvPr/>
        </p:nvSpPr>
        <p:spPr>
          <a:xfrm>
            <a:off x="2828992" y="3695616"/>
            <a:ext cx="288032" cy="338554"/>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b="1" baseline="-25000" dirty="0">
                <a:solidFill>
                  <a:schemeClr val="tx1"/>
                </a:solidFill>
                <a:sym typeface="Symbol"/>
              </a:rPr>
              <a:t>x</a:t>
            </a:r>
          </a:p>
        </p:txBody>
      </p:sp>
      <p:sp>
        <p:nvSpPr>
          <p:cNvPr id="11" name="11 Rectángulo">
            <a:extLst>
              <a:ext uri="{FF2B5EF4-FFF2-40B4-BE49-F238E27FC236}">
                <a16:creationId xmlns:a16="http://schemas.microsoft.com/office/drawing/2014/main" id="{03E3296A-B8EB-433D-A9E1-B026336EA521}"/>
              </a:ext>
            </a:extLst>
          </p:cNvPr>
          <p:cNvSpPr/>
          <p:nvPr/>
        </p:nvSpPr>
        <p:spPr>
          <a:xfrm>
            <a:off x="1605676" y="2200529"/>
            <a:ext cx="288032" cy="338554"/>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b="1" baseline="-25000" dirty="0">
                <a:solidFill>
                  <a:schemeClr val="tx1"/>
                </a:solidFill>
                <a:sym typeface="Symbol"/>
              </a:rPr>
              <a:t>y</a:t>
            </a:r>
          </a:p>
        </p:txBody>
      </p:sp>
      <p:sp>
        <p:nvSpPr>
          <p:cNvPr id="12" name="11 Rectángulo">
            <a:extLst>
              <a:ext uri="{FF2B5EF4-FFF2-40B4-BE49-F238E27FC236}">
                <a16:creationId xmlns:a16="http://schemas.microsoft.com/office/drawing/2014/main" id="{85D8DA9C-28D7-42A4-8872-C9F14DB82461}"/>
              </a:ext>
            </a:extLst>
          </p:cNvPr>
          <p:cNvSpPr/>
          <p:nvPr/>
        </p:nvSpPr>
        <p:spPr>
          <a:xfrm>
            <a:off x="827584" y="4483859"/>
            <a:ext cx="288032" cy="338554"/>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b="1" baseline="-25000" dirty="0">
                <a:solidFill>
                  <a:schemeClr val="tx1"/>
                </a:solidFill>
                <a:sym typeface="Symbol"/>
              </a:rPr>
              <a:t>z</a:t>
            </a:r>
          </a:p>
        </p:txBody>
      </p:sp>
      <p:pic>
        <p:nvPicPr>
          <p:cNvPr id="13" name="Imagen 12">
            <a:extLst>
              <a:ext uri="{FF2B5EF4-FFF2-40B4-BE49-F238E27FC236}">
                <a16:creationId xmlns:a16="http://schemas.microsoft.com/office/drawing/2014/main" id="{C25154C0-FE07-4BE0-B2DD-E323B7659003}"/>
              </a:ext>
            </a:extLst>
          </p:cNvPr>
          <p:cNvPicPr>
            <a:picLocks noChangeAspect="1"/>
          </p:cNvPicPr>
          <p:nvPr/>
        </p:nvPicPr>
        <p:blipFill rotWithShape="1">
          <a:blip r:embed="rId6"/>
          <a:srcRect l="37618" t="33964" r="28713" b="33314"/>
          <a:stretch/>
        </p:blipFill>
        <p:spPr>
          <a:xfrm>
            <a:off x="611560" y="4979767"/>
            <a:ext cx="2780479" cy="1542802"/>
          </a:xfrm>
          <a:prstGeom prst="rect">
            <a:avLst/>
          </a:prstGeom>
        </p:spPr>
      </p:pic>
      <p:pic>
        <p:nvPicPr>
          <p:cNvPr id="14" name="Imagen 13">
            <a:extLst>
              <a:ext uri="{FF2B5EF4-FFF2-40B4-BE49-F238E27FC236}">
                <a16:creationId xmlns:a16="http://schemas.microsoft.com/office/drawing/2014/main" id="{2A527EA0-85EC-4553-8812-03D1347ACA3C}"/>
              </a:ext>
            </a:extLst>
          </p:cNvPr>
          <p:cNvPicPr>
            <a:picLocks noChangeAspect="1"/>
          </p:cNvPicPr>
          <p:nvPr/>
        </p:nvPicPr>
        <p:blipFill rotWithShape="1">
          <a:blip r:embed="rId6"/>
          <a:srcRect l="37618" t="64657" r="28713" b="4798"/>
          <a:stretch/>
        </p:blipFill>
        <p:spPr>
          <a:xfrm>
            <a:off x="2971484" y="4920242"/>
            <a:ext cx="2780479" cy="1440160"/>
          </a:xfrm>
          <a:prstGeom prst="rect">
            <a:avLst/>
          </a:prstGeom>
        </p:spPr>
      </p:pic>
      <p:sp>
        <p:nvSpPr>
          <p:cNvPr id="15" name="11 Rectángulo">
            <a:extLst>
              <a:ext uri="{FF2B5EF4-FFF2-40B4-BE49-F238E27FC236}">
                <a16:creationId xmlns:a16="http://schemas.microsoft.com/office/drawing/2014/main" id="{EDDFA43D-7E06-4A91-AD5C-5ACCF2EAFB43}"/>
              </a:ext>
            </a:extLst>
          </p:cNvPr>
          <p:cNvSpPr/>
          <p:nvPr/>
        </p:nvSpPr>
        <p:spPr>
          <a:xfrm>
            <a:off x="5454004" y="4656984"/>
            <a:ext cx="3456384" cy="1815882"/>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800" b="1" baseline="-25000" dirty="0">
                <a:solidFill>
                  <a:schemeClr val="tx1"/>
                </a:solidFill>
                <a:latin typeface="Times New Roman" panose="02020603050405020304" pitchFamily="18" charset="0"/>
                <a:cs typeface="Times New Roman" panose="02020603050405020304" pitchFamily="18" charset="0"/>
                <a:sym typeface="Symbol"/>
              </a:rPr>
              <a:t>S1 (plano x=l),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800" b="1" baseline="-25000" dirty="0">
                <a:solidFill>
                  <a:schemeClr val="tx1"/>
                </a:solidFill>
                <a:latin typeface="Times New Roman" panose="02020603050405020304" pitchFamily="18" charset="0"/>
                <a:cs typeface="Times New Roman" panose="02020603050405020304" pitchFamily="18" charset="0"/>
                <a:sym typeface="Symbol"/>
              </a:rPr>
              <a:t>S2 (plano x=0 </a:t>
            </a:r>
            <a:r>
              <a:rPr lang="es-ES" sz="2800" b="1" baseline="-25000" dirty="0" err="1">
                <a:solidFill>
                  <a:schemeClr val="tx1"/>
                </a:solidFill>
                <a:latin typeface="Times New Roman" panose="02020603050405020304" pitchFamily="18" charset="0"/>
                <a:cs typeface="Times New Roman" panose="02020603050405020304" pitchFamily="18" charset="0"/>
                <a:sym typeface="Symbol"/>
              </a:rPr>
              <a:t>ó</a:t>
            </a:r>
            <a:r>
              <a:rPr lang="es-ES" sz="2800" b="1" baseline="-25000" dirty="0">
                <a:solidFill>
                  <a:schemeClr val="tx1"/>
                </a:solidFill>
                <a:latin typeface="Times New Roman" panose="02020603050405020304" pitchFamily="18" charset="0"/>
                <a:cs typeface="Times New Roman" panose="02020603050405020304" pitchFamily="18" charset="0"/>
                <a:sym typeface="Symbol"/>
              </a:rPr>
              <a:t> </a:t>
            </a:r>
            <a:r>
              <a:rPr lang="es-ES" sz="2800" b="1" baseline="-25000" dirty="0" err="1">
                <a:solidFill>
                  <a:schemeClr val="tx1"/>
                </a:solidFill>
                <a:latin typeface="Times New Roman" panose="02020603050405020304" pitchFamily="18" charset="0"/>
                <a:cs typeface="Times New Roman" panose="02020603050405020304" pitchFamily="18" charset="0"/>
                <a:sym typeface="Symbol"/>
              </a:rPr>
              <a:t>yz</a:t>
            </a:r>
            <a:r>
              <a:rPr lang="es-ES" sz="2800" b="1" baseline="-25000" dirty="0">
                <a:solidFill>
                  <a:schemeClr val="tx1"/>
                </a:solidFill>
                <a:latin typeface="Times New Roman" panose="02020603050405020304" pitchFamily="18" charset="0"/>
                <a:cs typeface="Times New Roman" panose="02020603050405020304" pitchFamily="18" charset="0"/>
                <a:sym typeface="Symbol"/>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800" b="1" baseline="-25000" dirty="0">
                <a:solidFill>
                  <a:schemeClr val="tx1"/>
                </a:solidFill>
                <a:latin typeface="Times New Roman" panose="02020603050405020304" pitchFamily="18" charset="0"/>
                <a:cs typeface="Times New Roman" panose="02020603050405020304" pitchFamily="18" charset="0"/>
                <a:sym typeface="Symbol"/>
              </a:rPr>
              <a:t>S3 (plano </a:t>
            </a:r>
            <a:r>
              <a:rPr lang="es-ES" sz="2800" b="1" baseline="-25000" dirty="0" err="1">
                <a:solidFill>
                  <a:schemeClr val="tx1"/>
                </a:solidFill>
                <a:latin typeface="Times New Roman" panose="02020603050405020304" pitchFamily="18" charset="0"/>
                <a:cs typeface="Times New Roman" panose="02020603050405020304" pitchFamily="18" charset="0"/>
                <a:sym typeface="Symbol"/>
              </a:rPr>
              <a:t>xy</a:t>
            </a:r>
            <a:r>
              <a:rPr lang="es-ES" sz="2800" b="1" baseline="-25000" dirty="0">
                <a:solidFill>
                  <a:schemeClr val="tx1"/>
                </a:solidFill>
                <a:latin typeface="Times New Roman" panose="02020603050405020304" pitchFamily="18" charset="0"/>
                <a:cs typeface="Times New Roman" panose="02020603050405020304" pitchFamily="18" charset="0"/>
                <a:sym typeface="Symbol"/>
              </a:rPr>
              <a:t> </a:t>
            </a:r>
            <a:r>
              <a:rPr lang="es-ES" sz="2800" b="1" baseline="-25000" dirty="0" err="1">
                <a:solidFill>
                  <a:schemeClr val="tx1"/>
                </a:solidFill>
                <a:latin typeface="Times New Roman" panose="02020603050405020304" pitchFamily="18" charset="0"/>
                <a:cs typeface="Times New Roman" panose="02020603050405020304" pitchFamily="18" charset="0"/>
                <a:sym typeface="Symbol"/>
              </a:rPr>
              <a:t>ó</a:t>
            </a:r>
            <a:r>
              <a:rPr lang="es-ES" sz="2800" b="1" baseline="-25000" dirty="0">
                <a:solidFill>
                  <a:schemeClr val="tx1"/>
                </a:solidFill>
                <a:latin typeface="Times New Roman" panose="02020603050405020304" pitchFamily="18" charset="0"/>
                <a:cs typeface="Times New Roman" panose="02020603050405020304" pitchFamily="18" charset="0"/>
                <a:sym typeface="Symbol"/>
              </a:rPr>
              <a:t> z=l)</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800" b="1" baseline="-25000" dirty="0">
                <a:solidFill>
                  <a:schemeClr val="tx1"/>
                </a:solidFill>
                <a:latin typeface="Times New Roman" panose="02020603050405020304" pitchFamily="18" charset="0"/>
                <a:cs typeface="Times New Roman" panose="02020603050405020304" pitchFamily="18" charset="0"/>
                <a:sym typeface="Symbol"/>
              </a:rPr>
              <a:t>S4 (plano z=0 </a:t>
            </a:r>
            <a:r>
              <a:rPr lang="es-ES" sz="2800" b="1" baseline="-25000" dirty="0" err="1">
                <a:solidFill>
                  <a:schemeClr val="tx1"/>
                </a:solidFill>
                <a:latin typeface="Times New Roman" panose="02020603050405020304" pitchFamily="18" charset="0"/>
                <a:cs typeface="Times New Roman" panose="02020603050405020304" pitchFamily="18" charset="0"/>
                <a:sym typeface="Symbol"/>
              </a:rPr>
              <a:t>ó</a:t>
            </a:r>
            <a:r>
              <a:rPr lang="es-ES" sz="2800" b="1" baseline="-25000" dirty="0">
                <a:solidFill>
                  <a:schemeClr val="tx1"/>
                </a:solidFill>
                <a:latin typeface="Times New Roman" panose="02020603050405020304" pitchFamily="18" charset="0"/>
                <a:cs typeface="Times New Roman" panose="02020603050405020304" pitchFamily="18" charset="0"/>
                <a:sym typeface="Symbol"/>
              </a:rPr>
              <a:t> </a:t>
            </a:r>
            <a:r>
              <a:rPr lang="es-ES" sz="2800" b="1" baseline="-25000" dirty="0" err="1">
                <a:solidFill>
                  <a:schemeClr val="tx1"/>
                </a:solidFill>
                <a:latin typeface="Times New Roman" panose="02020603050405020304" pitchFamily="18" charset="0"/>
                <a:cs typeface="Times New Roman" panose="02020603050405020304" pitchFamily="18" charset="0"/>
                <a:sym typeface="Symbol"/>
              </a:rPr>
              <a:t>xy</a:t>
            </a:r>
            <a:r>
              <a:rPr lang="es-ES" sz="2800" b="1" baseline="-25000" dirty="0">
                <a:solidFill>
                  <a:schemeClr val="tx1"/>
                </a:solidFill>
                <a:latin typeface="Times New Roman" panose="02020603050405020304" pitchFamily="18" charset="0"/>
                <a:cs typeface="Times New Roman" panose="02020603050405020304" pitchFamily="18" charset="0"/>
                <a:sym typeface="Symbol"/>
              </a:rPr>
              <a:t>),</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800" b="1" baseline="-25000" dirty="0">
                <a:solidFill>
                  <a:schemeClr val="tx1"/>
                </a:solidFill>
                <a:latin typeface="Times New Roman" panose="02020603050405020304" pitchFamily="18" charset="0"/>
                <a:cs typeface="Times New Roman" panose="02020603050405020304" pitchFamily="18" charset="0"/>
                <a:sym typeface="Symbol"/>
              </a:rPr>
              <a:t>S5 (plano y=l),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800" b="1" baseline="-25000" dirty="0">
                <a:solidFill>
                  <a:schemeClr val="tx1"/>
                </a:solidFill>
                <a:latin typeface="Times New Roman" panose="02020603050405020304" pitchFamily="18" charset="0"/>
                <a:cs typeface="Times New Roman" panose="02020603050405020304" pitchFamily="18" charset="0"/>
                <a:sym typeface="Symbol"/>
              </a:rPr>
              <a:t>S6 (plano y=0 </a:t>
            </a:r>
            <a:r>
              <a:rPr lang="es-ES" sz="2800" b="1" baseline="-25000" dirty="0" err="1">
                <a:solidFill>
                  <a:schemeClr val="tx1"/>
                </a:solidFill>
                <a:latin typeface="Times New Roman" panose="02020603050405020304" pitchFamily="18" charset="0"/>
                <a:cs typeface="Times New Roman" panose="02020603050405020304" pitchFamily="18" charset="0"/>
                <a:sym typeface="Symbol"/>
              </a:rPr>
              <a:t>ó</a:t>
            </a:r>
            <a:r>
              <a:rPr lang="es-ES" sz="2800" b="1" baseline="-25000" dirty="0">
                <a:solidFill>
                  <a:schemeClr val="tx1"/>
                </a:solidFill>
                <a:latin typeface="Times New Roman" panose="02020603050405020304" pitchFamily="18" charset="0"/>
                <a:cs typeface="Times New Roman" panose="02020603050405020304" pitchFamily="18" charset="0"/>
                <a:sym typeface="Symbol"/>
              </a:rPr>
              <a:t> </a:t>
            </a:r>
            <a:r>
              <a:rPr lang="es-ES" sz="2800" b="1" baseline="-25000" dirty="0" err="1">
                <a:solidFill>
                  <a:schemeClr val="tx1"/>
                </a:solidFill>
                <a:latin typeface="Times New Roman" panose="02020603050405020304" pitchFamily="18" charset="0"/>
                <a:cs typeface="Times New Roman" panose="02020603050405020304" pitchFamily="18" charset="0"/>
                <a:sym typeface="Symbol"/>
              </a:rPr>
              <a:t>xz</a:t>
            </a:r>
            <a:r>
              <a:rPr lang="es-ES" sz="2800" b="1" baseline="-25000" dirty="0">
                <a:solidFill>
                  <a:schemeClr val="tx1"/>
                </a:solidFill>
                <a:latin typeface="Times New Roman" panose="02020603050405020304" pitchFamily="18" charset="0"/>
                <a:cs typeface="Times New Roman" panose="02020603050405020304" pitchFamily="18" charset="0"/>
                <a:sym typeface="Symbol"/>
              </a:rPr>
              <a:t>)</a:t>
            </a:r>
          </a:p>
        </p:txBody>
      </p:sp>
      <p:sp>
        <p:nvSpPr>
          <p:cNvPr id="17" name="Text Box 1">
            <a:extLst>
              <a:ext uri="{FF2B5EF4-FFF2-40B4-BE49-F238E27FC236}">
                <a16:creationId xmlns:a16="http://schemas.microsoft.com/office/drawing/2014/main" id="{C433947D-158B-4CBA-8FF4-9F39FE81AE99}"/>
              </a:ext>
            </a:extLst>
          </p:cNvPr>
          <p:cNvSpPr txBox="1">
            <a:spLocks noChangeArrowheads="1"/>
          </p:cNvSpPr>
          <p:nvPr/>
        </p:nvSpPr>
        <p:spPr bwMode="auto">
          <a:xfrm>
            <a:off x="323528" y="116632"/>
            <a:ext cx="1584176" cy="433068"/>
          </a:xfrm>
          <a:prstGeom prst="rect">
            <a:avLst/>
          </a:prstGeom>
          <a:solidFill>
            <a:srgbClr val="CCFFFF"/>
          </a:solidFill>
          <a:ln w="9525">
            <a:solidFill>
              <a:srgbClr val="CCFFFF"/>
            </a:solid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dirty="0">
                <a:solidFill>
                  <a:schemeClr val="tx1"/>
                </a:solidFill>
              </a:rPr>
              <a:t>Problema 4:</a:t>
            </a:r>
            <a:r>
              <a:rPr lang="es-ES" sz="2200" dirty="0">
                <a:solidFill>
                  <a:srgbClr val="000099"/>
                </a:solidFill>
              </a:rPr>
              <a:t> </a:t>
            </a:r>
          </a:p>
        </p:txBody>
      </p:sp>
    </p:spTree>
    <p:extLst>
      <p:ext uri="{BB962C8B-B14F-4D97-AF65-F5344CB8AC3E}">
        <p14:creationId xmlns:p14="http://schemas.microsoft.com/office/powerpoint/2010/main" val="24943286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591F5CE-DB9B-4224-AA86-480D54991568}"/>
              </a:ext>
            </a:extLst>
          </p:cNvPr>
          <p:cNvPicPr>
            <a:picLocks noChangeAspect="1"/>
          </p:cNvPicPr>
          <p:nvPr/>
        </p:nvPicPr>
        <p:blipFill rotWithShape="1">
          <a:blip r:embed="rId2"/>
          <a:srcRect t="44203"/>
          <a:stretch/>
        </p:blipFill>
        <p:spPr>
          <a:xfrm>
            <a:off x="126718" y="620687"/>
            <a:ext cx="4976251" cy="693121"/>
          </a:xfrm>
          <a:prstGeom prst="rect">
            <a:avLst/>
          </a:prstGeom>
        </p:spPr>
      </p:pic>
      <p:pic>
        <p:nvPicPr>
          <p:cNvPr id="7" name="Imagen 6">
            <a:extLst>
              <a:ext uri="{FF2B5EF4-FFF2-40B4-BE49-F238E27FC236}">
                <a16:creationId xmlns:a16="http://schemas.microsoft.com/office/drawing/2014/main" id="{FDD2AC70-2C3D-40DD-B821-E40542073B9A}"/>
              </a:ext>
            </a:extLst>
          </p:cNvPr>
          <p:cNvPicPr>
            <a:picLocks noChangeAspect="1"/>
          </p:cNvPicPr>
          <p:nvPr/>
        </p:nvPicPr>
        <p:blipFill rotWithShape="1">
          <a:blip r:embed="rId3"/>
          <a:srcRect l="8540"/>
          <a:stretch/>
        </p:blipFill>
        <p:spPr>
          <a:xfrm>
            <a:off x="5083755" y="692696"/>
            <a:ext cx="3766276" cy="693121"/>
          </a:xfrm>
          <a:prstGeom prst="rect">
            <a:avLst/>
          </a:prstGeom>
        </p:spPr>
      </p:pic>
      <p:pic>
        <p:nvPicPr>
          <p:cNvPr id="9" name="Imagen 8">
            <a:extLst>
              <a:ext uri="{FF2B5EF4-FFF2-40B4-BE49-F238E27FC236}">
                <a16:creationId xmlns:a16="http://schemas.microsoft.com/office/drawing/2014/main" id="{7686F61B-F686-4540-AA66-7FB192264221}"/>
              </a:ext>
            </a:extLst>
          </p:cNvPr>
          <p:cNvPicPr>
            <a:picLocks noChangeAspect="1"/>
          </p:cNvPicPr>
          <p:nvPr/>
        </p:nvPicPr>
        <p:blipFill>
          <a:blip r:embed="rId4"/>
          <a:stretch>
            <a:fillRect/>
          </a:stretch>
        </p:blipFill>
        <p:spPr>
          <a:xfrm>
            <a:off x="0" y="1309031"/>
            <a:ext cx="6849705" cy="718796"/>
          </a:xfrm>
          <a:prstGeom prst="rect">
            <a:avLst/>
          </a:prstGeom>
        </p:spPr>
      </p:pic>
      <p:pic>
        <p:nvPicPr>
          <p:cNvPr id="11" name="Imagen 10">
            <a:extLst>
              <a:ext uri="{FF2B5EF4-FFF2-40B4-BE49-F238E27FC236}">
                <a16:creationId xmlns:a16="http://schemas.microsoft.com/office/drawing/2014/main" id="{539BAB22-9E2B-4A7C-A63A-E609013F9DB4}"/>
              </a:ext>
            </a:extLst>
          </p:cNvPr>
          <p:cNvPicPr>
            <a:picLocks noChangeAspect="1"/>
          </p:cNvPicPr>
          <p:nvPr/>
        </p:nvPicPr>
        <p:blipFill rotWithShape="1">
          <a:blip r:embed="rId5"/>
          <a:srcRect b="17131"/>
          <a:stretch/>
        </p:blipFill>
        <p:spPr>
          <a:xfrm>
            <a:off x="6780752" y="1358140"/>
            <a:ext cx="2209800" cy="363091"/>
          </a:xfrm>
          <a:prstGeom prst="rect">
            <a:avLst/>
          </a:prstGeom>
        </p:spPr>
      </p:pic>
      <p:pic>
        <p:nvPicPr>
          <p:cNvPr id="13" name="Imagen 12">
            <a:extLst>
              <a:ext uri="{FF2B5EF4-FFF2-40B4-BE49-F238E27FC236}">
                <a16:creationId xmlns:a16="http://schemas.microsoft.com/office/drawing/2014/main" id="{6F9249EE-DDDB-4E29-8662-1F609E512036}"/>
              </a:ext>
            </a:extLst>
          </p:cNvPr>
          <p:cNvPicPr>
            <a:picLocks noChangeAspect="1"/>
          </p:cNvPicPr>
          <p:nvPr/>
        </p:nvPicPr>
        <p:blipFill rotWithShape="1">
          <a:blip r:embed="rId6"/>
          <a:srcRect b="68146"/>
          <a:stretch/>
        </p:blipFill>
        <p:spPr>
          <a:xfrm>
            <a:off x="134100" y="1920696"/>
            <a:ext cx="7927603" cy="630560"/>
          </a:xfrm>
          <a:prstGeom prst="rect">
            <a:avLst/>
          </a:prstGeom>
        </p:spPr>
      </p:pic>
      <p:pic>
        <p:nvPicPr>
          <p:cNvPr id="15" name="Imagen 14">
            <a:extLst>
              <a:ext uri="{FF2B5EF4-FFF2-40B4-BE49-F238E27FC236}">
                <a16:creationId xmlns:a16="http://schemas.microsoft.com/office/drawing/2014/main" id="{265F6B92-54BB-49E5-918E-9794805F4103}"/>
              </a:ext>
            </a:extLst>
          </p:cNvPr>
          <p:cNvPicPr>
            <a:picLocks noChangeAspect="1"/>
          </p:cNvPicPr>
          <p:nvPr/>
        </p:nvPicPr>
        <p:blipFill rotWithShape="1">
          <a:blip r:embed="rId6"/>
          <a:srcRect l="19059" t="47521" r="14690"/>
          <a:stretch/>
        </p:blipFill>
        <p:spPr>
          <a:xfrm>
            <a:off x="1080049" y="2271016"/>
            <a:ext cx="5256585" cy="1039709"/>
          </a:xfrm>
          <a:prstGeom prst="rect">
            <a:avLst/>
          </a:prstGeom>
        </p:spPr>
      </p:pic>
      <p:pic>
        <p:nvPicPr>
          <p:cNvPr id="16" name="Imagen 15">
            <a:extLst>
              <a:ext uri="{FF2B5EF4-FFF2-40B4-BE49-F238E27FC236}">
                <a16:creationId xmlns:a16="http://schemas.microsoft.com/office/drawing/2014/main" id="{6FABEF8E-0066-4C38-BA6E-2D1462C61B1A}"/>
              </a:ext>
            </a:extLst>
          </p:cNvPr>
          <p:cNvPicPr>
            <a:picLocks noChangeAspect="1"/>
          </p:cNvPicPr>
          <p:nvPr/>
        </p:nvPicPr>
        <p:blipFill rotWithShape="1">
          <a:blip r:embed="rId2"/>
          <a:srcRect r="74508" b="62268"/>
          <a:stretch/>
        </p:blipFill>
        <p:spPr>
          <a:xfrm>
            <a:off x="-12318" y="-10844"/>
            <a:ext cx="2060633" cy="761380"/>
          </a:xfrm>
          <a:prstGeom prst="rect">
            <a:avLst/>
          </a:prstGeom>
        </p:spPr>
      </p:pic>
      <p:pic>
        <p:nvPicPr>
          <p:cNvPr id="18" name="Imagen 17">
            <a:extLst>
              <a:ext uri="{FF2B5EF4-FFF2-40B4-BE49-F238E27FC236}">
                <a16:creationId xmlns:a16="http://schemas.microsoft.com/office/drawing/2014/main" id="{D4DACE1F-98DB-4A58-9CE9-71302BB7C2F8}"/>
              </a:ext>
            </a:extLst>
          </p:cNvPr>
          <p:cNvPicPr>
            <a:picLocks noChangeAspect="1"/>
          </p:cNvPicPr>
          <p:nvPr/>
        </p:nvPicPr>
        <p:blipFill rotWithShape="1">
          <a:blip r:embed="rId7"/>
          <a:srcRect r="75112" b="73535"/>
          <a:stretch/>
        </p:blipFill>
        <p:spPr>
          <a:xfrm>
            <a:off x="0" y="3356029"/>
            <a:ext cx="2099284" cy="505019"/>
          </a:xfrm>
          <a:prstGeom prst="rect">
            <a:avLst/>
          </a:prstGeom>
        </p:spPr>
      </p:pic>
      <p:pic>
        <p:nvPicPr>
          <p:cNvPr id="20" name="Imagen 19">
            <a:extLst>
              <a:ext uri="{FF2B5EF4-FFF2-40B4-BE49-F238E27FC236}">
                <a16:creationId xmlns:a16="http://schemas.microsoft.com/office/drawing/2014/main" id="{DEC08C0A-D189-4249-83E2-5B00C9DB7753}"/>
              </a:ext>
            </a:extLst>
          </p:cNvPr>
          <p:cNvPicPr>
            <a:picLocks noChangeAspect="1"/>
          </p:cNvPicPr>
          <p:nvPr/>
        </p:nvPicPr>
        <p:blipFill rotWithShape="1">
          <a:blip r:embed="rId7"/>
          <a:srcRect t="41531"/>
          <a:stretch/>
        </p:blipFill>
        <p:spPr>
          <a:xfrm>
            <a:off x="0" y="4005064"/>
            <a:ext cx="5083755" cy="672432"/>
          </a:xfrm>
          <a:prstGeom prst="rect">
            <a:avLst/>
          </a:prstGeom>
        </p:spPr>
      </p:pic>
      <p:pic>
        <p:nvPicPr>
          <p:cNvPr id="22" name="Imagen 21">
            <a:extLst>
              <a:ext uri="{FF2B5EF4-FFF2-40B4-BE49-F238E27FC236}">
                <a16:creationId xmlns:a16="http://schemas.microsoft.com/office/drawing/2014/main" id="{A0522C67-B0FE-4ECB-9F56-B1C61A5C663F}"/>
              </a:ext>
            </a:extLst>
          </p:cNvPr>
          <p:cNvPicPr>
            <a:picLocks noChangeAspect="1"/>
          </p:cNvPicPr>
          <p:nvPr/>
        </p:nvPicPr>
        <p:blipFill rotWithShape="1">
          <a:blip r:embed="rId8"/>
          <a:srcRect b="35889"/>
          <a:stretch/>
        </p:blipFill>
        <p:spPr>
          <a:xfrm>
            <a:off x="5102968" y="4005063"/>
            <a:ext cx="3645495" cy="465315"/>
          </a:xfrm>
          <a:prstGeom prst="rect">
            <a:avLst/>
          </a:prstGeom>
        </p:spPr>
      </p:pic>
      <p:pic>
        <p:nvPicPr>
          <p:cNvPr id="24" name="Imagen 23">
            <a:extLst>
              <a:ext uri="{FF2B5EF4-FFF2-40B4-BE49-F238E27FC236}">
                <a16:creationId xmlns:a16="http://schemas.microsoft.com/office/drawing/2014/main" id="{EB2EF593-7566-415F-BAF5-F30380610BAF}"/>
              </a:ext>
            </a:extLst>
          </p:cNvPr>
          <p:cNvPicPr>
            <a:picLocks noChangeAspect="1"/>
          </p:cNvPicPr>
          <p:nvPr/>
        </p:nvPicPr>
        <p:blipFill>
          <a:blip r:embed="rId9"/>
          <a:stretch>
            <a:fillRect/>
          </a:stretch>
        </p:blipFill>
        <p:spPr>
          <a:xfrm>
            <a:off x="1689389" y="4626249"/>
            <a:ext cx="1704975" cy="390525"/>
          </a:xfrm>
          <a:prstGeom prst="rect">
            <a:avLst/>
          </a:prstGeom>
        </p:spPr>
      </p:pic>
      <p:pic>
        <p:nvPicPr>
          <p:cNvPr id="26" name="Imagen 25">
            <a:extLst>
              <a:ext uri="{FF2B5EF4-FFF2-40B4-BE49-F238E27FC236}">
                <a16:creationId xmlns:a16="http://schemas.microsoft.com/office/drawing/2014/main" id="{0549162C-26E6-4CE5-BE14-36C542946EC9}"/>
              </a:ext>
            </a:extLst>
          </p:cNvPr>
          <p:cNvPicPr>
            <a:picLocks noChangeAspect="1"/>
          </p:cNvPicPr>
          <p:nvPr/>
        </p:nvPicPr>
        <p:blipFill>
          <a:blip r:embed="rId10"/>
          <a:stretch>
            <a:fillRect/>
          </a:stretch>
        </p:blipFill>
        <p:spPr>
          <a:xfrm>
            <a:off x="467544" y="5189250"/>
            <a:ext cx="7991475" cy="1819275"/>
          </a:xfrm>
          <a:prstGeom prst="rect">
            <a:avLst/>
          </a:prstGeom>
        </p:spPr>
      </p:pic>
    </p:spTree>
    <p:extLst>
      <p:ext uri="{BB962C8B-B14F-4D97-AF65-F5344CB8AC3E}">
        <p14:creationId xmlns:p14="http://schemas.microsoft.com/office/powerpoint/2010/main" val="975807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4A204CB-7209-4A49-BC6B-822CBEDD949C}"/>
              </a:ext>
            </a:extLst>
          </p:cNvPr>
          <p:cNvPicPr>
            <a:picLocks noChangeAspect="1"/>
          </p:cNvPicPr>
          <p:nvPr/>
        </p:nvPicPr>
        <p:blipFill rotWithShape="1">
          <a:blip r:embed="rId2"/>
          <a:srcRect r="74837" b="73334"/>
          <a:stretch/>
        </p:blipFill>
        <p:spPr>
          <a:xfrm>
            <a:off x="0" y="16404"/>
            <a:ext cx="2232249" cy="558060"/>
          </a:xfrm>
          <a:prstGeom prst="rect">
            <a:avLst/>
          </a:prstGeom>
        </p:spPr>
      </p:pic>
      <p:pic>
        <p:nvPicPr>
          <p:cNvPr id="5" name="Imagen 4">
            <a:extLst>
              <a:ext uri="{FF2B5EF4-FFF2-40B4-BE49-F238E27FC236}">
                <a16:creationId xmlns:a16="http://schemas.microsoft.com/office/drawing/2014/main" id="{78042A62-68D5-479E-A42E-810830FB8D22}"/>
              </a:ext>
            </a:extLst>
          </p:cNvPr>
          <p:cNvPicPr>
            <a:picLocks noChangeAspect="1"/>
          </p:cNvPicPr>
          <p:nvPr/>
        </p:nvPicPr>
        <p:blipFill>
          <a:blip r:embed="rId3"/>
          <a:stretch>
            <a:fillRect/>
          </a:stretch>
        </p:blipFill>
        <p:spPr>
          <a:xfrm>
            <a:off x="4644008" y="679677"/>
            <a:ext cx="3960440" cy="512336"/>
          </a:xfrm>
          <a:prstGeom prst="rect">
            <a:avLst/>
          </a:prstGeom>
        </p:spPr>
      </p:pic>
      <p:pic>
        <p:nvPicPr>
          <p:cNvPr id="7" name="Imagen 6">
            <a:extLst>
              <a:ext uri="{FF2B5EF4-FFF2-40B4-BE49-F238E27FC236}">
                <a16:creationId xmlns:a16="http://schemas.microsoft.com/office/drawing/2014/main" id="{A4B5D929-92A0-49EB-8FCC-99263F0ED702}"/>
              </a:ext>
            </a:extLst>
          </p:cNvPr>
          <p:cNvPicPr>
            <a:picLocks noChangeAspect="1"/>
          </p:cNvPicPr>
          <p:nvPr/>
        </p:nvPicPr>
        <p:blipFill>
          <a:blip r:embed="rId4"/>
          <a:stretch>
            <a:fillRect/>
          </a:stretch>
        </p:blipFill>
        <p:spPr>
          <a:xfrm>
            <a:off x="202359" y="1305978"/>
            <a:ext cx="5328592" cy="540016"/>
          </a:xfrm>
          <a:prstGeom prst="rect">
            <a:avLst/>
          </a:prstGeom>
        </p:spPr>
      </p:pic>
      <p:pic>
        <p:nvPicPr>
          <p:cNvPr id="9" name="Imagen 8">
            <a:extLst>
              <a:ext uri="{FF2B5EF4-FFF2-40B4-BE49-F238E27FC236}">
                <a16:creationId xmlns:a16="http://schemas.microsoft.com/office/drawing/2014/main" id="{A43DF49E-5F24-41ED-833D-CDC8E721F0C5}"/>
              </a:ext>
            </a:extLst>
          </p:cNvPr>
          <p:cNvPicPr>
            <a:picLocks noChangeAspect="1"/>
          </p:cNvPicPr>
          <p:nvPr/>
        </p:nvPicPr>
        <p:blipFill>
          <a:blip r:embed="rId5"/>
          <a:stretch>
            <a:fillRect/>
          </a:stretch>
        </p:blipFill>
        <p:spPr>
          <a:xfrm>
            <a:off x="5761354" y="1268783"/>
            <a:ext cx="1876425" cy="438150"/>
          </a:xfrm>
          <a:prstGeom prst="rect">
            <a:avLst/>
          </a:prstGeom>
        </p:spPr>
      </p:pic>
      <p:pic>
        <p:nvPicPr>
          <p:cNvPr id="11" name="Imagen 10">
            <a:extLst>
              <a:ext uri="{FF2B5EF4-FFF2-40B4-BE49-F238E27FC236}">
                <a16:creationId xmlns:a16="http://schemas.microsoft.com/office/drawing/2014/main" id="{CBEF803B-8368-4171-B7A1-71C012E54F6D}"/>
              </a:ext>
            </a:extLst>
          </p:cNvPr>
          <p:cNvPicPr>
            <a:picLocks noChangeAspect="1"/>
          </p:cNvPicPr>
          <p:nvPr/>
        </p:nvPicPr>
        <p:blipFill>
          <a:blip r:embed="rId6"/>
          <a:stretch>
            <a:fillRect/>
          </a:stretch>
        </p:blipFill>
        <p:spPr>
          <a:xfrm>
            <a:off x="1116124" y="1801135"/>
            <a:ext cx="6228189" cy="1445395"/>
          </a:xfrm>
          <a:prstGeom prst="rect">
            <a:avLst/>
          </a:prstGeom>
        </p:spPr>
      </p:pic>
      <p:pic>
        <p:nvPicPr>
          <p:cNvPr id="13" name="Imagen 12">
            <a:extLst>
              <a:ext uri="{FF2B5EF4-FFF2-40B4-BE49-F238E27FC236}">
                <a16:creationId xmlns:a16="http://schemas.microsoft.com/office/drawing/2014/main" id="{B6E4E85C-1D37-49B8-8C7A-5A79A8CA0486}"/>
              </a:ext>
            </a:extLst>
          </p:cNvPr>
          <p:cNvPicPr>
            <a:picLocks noChangeAspect="1"/>
          </p:cNvPicPr>
          <p:nvPr/>
        </p:nvPicPr>
        <p:blipFill rotWithShape="1">
          <a:blip r:embed="rId7"/>
          <a:srcRect t="39710"/>
          <a:stretch/>
        </p:blipFill>
        <p:spPr>
          <a:xfrm>
            <a:off x="127316" y="3636681"/>
            <a:ext cx="4317482" cy="656415"/>
          </a:xfrm>
          <a:prstGeom prst="rect">
            <a:avLst/>
          </a:prstGeom>
        </p:spPr>
      </p:pic>
      <p:pic>
        <p:nvPicPr>
          <p:cNvPr id="15" name="Imagen 14">
            <a:extLst>
              <a:ext uri="{FF2B5EF4-FFF2-40B4-BE49-F238E27FC236}">
                <a16:creationId xmlns:a16="http://schemas.microsoft.com/office/drawing/2014/main" id="{8439A6F3-7E68-4DE8-B8AF-2A9096BAEA03}"/>
              </a:ext>
            </a:extLst>
          </p:cNvPr>
          <p:cNvPicPr>
            <a:picLocks noChangeAspect="1"/>
          </p:cNvPicPr>
          <p:nvPr/>
        </p:nvPicPr>
        <p:blipFill>
          <a:blip r:embed="rId8"/>
          <a:stretch>
            <a:fillRect/>
          </a:stretch>
        </p:blipFill>
        <p:spPr>
          <a:xfrm>
            <a:off x="4552294" y="3692980"/>
            <a:ext cx="4094910" cy="600116"/>
          </a:xfrm>
          <a:prstGeom prst="rect">
            <a:avLst/>
          </a:prstGeom>
        </p:spPr>
      </p:pic>
      <p:pic>
        <p:nvPicPr>
          <p:cNvPr id="17" name="Imagen 16">
            <a:extLst>
              <a:ext uri="{FF2B5EF4-FFF2-40B4-BE49-F238E27FC236}">
                <a16:creationId xmlns:a16="http://schemas.microsoft.com/office/drawing/2014/main" id="{A1A4B874-39C4-4105-8F47-9AA5727B6E67}"/>
              </a:ext>
            </a:extLst>
          </p:cNvPr>
          <p:cNvPicPr>
            <a:picLocks noChangeAspect="1"/>
          </p:cNvPicPr>
          <p:nvPr/>
        </p:nvPicPr>
        <p:blipFill>
          <a:blip r:embed="rId9"/>
          <a:stretch>
            <a:fillRect/>
          </a:stretch>
        </p:blipFill>
        <p:spPr>
          <a:xfrm>
            <a:off x="179495" y="4495276"/>
            <a:ext cx="5351456" cy="560502"/>
          </a:xfrm>
          <a:prstGeom prst="rect">
            <a:avLst/>
          </a:prstGeom>
        </p:spPr>
      </p:pic>
      <p:pic>
        <p:nvPicPr>
          <p:cNvPr id="19" name="Imagen 18">
            <a:extLst>
              <a:ext uri="{FF2B5EF4-FFF2-40B4-BE49-F238E27FC236}">
                <a16:creationId xmlns:a16="http://schemas.microsoft.com/office/drawing/2014/main" id="{4E720F40-D31A-4793-BAC8-04CA29534358}"/>
              </a:ext>
            </a:extLst>
          </p:cNvPr>
          <p:cNvPicPr>
            <a:picLocks noChangeAspect="1"/>
          </p:cNvPicPr>
          <p:nvPr/>
        </p:nvPicPr>
        <p:blipFill>
          <a:blip r:embed="rId10"/>
          <a:stretch>
            <a:fillRect/>
          </a:stretch>
        </p:blipFill>
        <p:spPr>
          <a:xfrm>
            <a:off x="5868144" y="4495276"/>
            <a:ext cx="2095500" cy="447675"/>
          </a:xfrm>
          <a:prstGeom prst="rect">
            <a:avLst/>
          </a:prstGeom>
        </p:spPr>
      </p:pic>
      <p:pic>
        <p:nvPicPr>
          <p:cNvPr id="22" name="Imagen 21">
            <a:extLst>
              <a:ext uri="{FF2B5EF4-FFF2-40B4-BE49-F238E27FC236}">
                <a16:creationId xmlns:a16="http://schemas.microsoft.com/office/drawing/2014/main" id="{5655F2EF-1CE5-478C-B95C-22606DFFD868}"/>
              </a:ext>
            </a:extLst>
          </p:cNvPr>
          <p:cNvPicPr>
            <a:picLocks noChangeAspect="1"/>
          </p:cNvPicPr>
          <p:nvPr/>
        </p:nvPicPr>
        <p:blipFill rotWithShape="1">
          <a:blip r:embed="rId2"/>
          <a:srcRect t="36020"/>
          <a:stretch/>
        </p:blipFill>
        <p:spPr>
          <a:xfrm>
            <a:off x="216063" y="588429"/>
            <a:ext cx="4578622" cy="691054"/>
          </a:xfrm>
          <a:prstGeom prst="rect">
            <a:avLst/>
          </a:prstGeom>
        </p:spPr>
      </p:pic>
      <p:pic>
        <p:nvPicPr>
          <p:cNvPr id="23" name="Imagen 22">
            <a:extLst>
              <a:ext uri="{FF2B5EF4-FFF2-40B4-BE49-F238E27FC236}">
                <a16:creationId xmlns:a16="http://schemas.microsoft.com/office/drawing/2014/main" id="{2EA8E13F-A39E-43F2-B61A-1A95FE89857F}"/>
              </a:ext>
            </a:extLst>
          </p:cNvPr>
          <p:cNvPicPr>
            <a:picLocks noChangeAspect="1"/>
          </p:cNvPicPr>
          <p:nvPr/>
        </p:nvPicPr>
        <p:blipFill rotWithShape="1">
          <a:blip r:embed="rId7"/>
          <a:srcRect r="75327" b="62106"/>
          <a:stretch/>
        </p:blipFill>
        <p:spPr>
          <a:xfrm>
            <a:off x="14192" y="2930461"/>
            <a:ext cx="2138534" cy="828254"/>
          </a:xfrm>
          <a:prstGeom prst="rect">
            <a:avLst/>
          </a:prstGeom>
        </p:spPr>
      </p:pic>
      <p:pic>
        <p:nvPicPr>
          <p:cNvPr id="25" name="Imagen 24">
            <a:extLst>
              <a:ext uri="{FF2B5EF4-FFF2-40B4-BE49-F238E27FC236}">
                <a16:creationId xmlns:a16="http://schemas.microsoft.com/office/drawing/2014/main" id="{96721E6F-9DE4-4123-A0A0-B208CA99221F}"/>
              </a:ext>
            </a:extLst>
          </p:cNvPr>
          <p:cNvPicPr>
            <a:picLocks noChangeAspect="1"/>
          </p:cNvPicPr>
          <p:nvPr/>
        </p:nvPicPr>
        <p:blipFill>
          <a:blip r:embed="rId11"/>
          <a:stretch>
            <a:fillRect/>
          </a:stretch>
        </p:blipFill>
        <p:spPr>
          <a:xfrm>
            <a:off x="1116123" y="5210824"/>
            <a:ext cx="6228189" cy="1429547"/>
          </a:xfrm>
          <a:prstGeom prst="rect">
            <a:avLst/>
          </a:prstGeom>
        </p:spPr>
      </p:pic>
    </p:spTree>
    <p:extLst>
      <p:ext uri="{BB962C8B-B14F-4D97-AF65-F5344CB8AC3E}">
        <p14:creationId xmlns:p14="http://schemas.microsoft.com/office/powerpoint/2010/main" val="312742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759F853-BBB4-4E4B-9BE6-9E4904208FB5}"/>
              </a:ext>
            </a:extLst>
          </p:cNvPr>
          <p:cNvPicPr>
            <a:picLocks noChangeAspect="1"/>
          </p:cNvPicPr>
          <p:nvPr/>
        </p:nvPicPr>
        <p:blipFill rotWithShape="1">
          <a:blip r:embed="rId2"/>
          <a:srcRect r="71115" b="57526"/>
          <a:stretch/>
        </p:blipFill>
        <p:spPr>
          <a:xfrm>
            <a:off x="8040" y="128089"/>
            <a:ext cx="2304255" cy="880842"/>
          </a:xfrm>
          <a:prstGeom prst="rect">
            <a:avLst/>
          </a:prstGeom>
        </p:spPr>
      </p:pic>
      <p:pic>
        <p:nvPicPr>
          <p:cNvPr id="5" name="Imagen 4">
            <a:extLst>
              <a:ext uri="{FF2B5EF4-FFF2-40B4-BE49-F238E27FC236}">
                <a16:creationId xmlns:a16="http://schemas.microsoft.com/office/drawing/2014/main" id="{C8E56428-EC27-4F42-A151-C8382E9AD645}"/>
              </a:ext>
            </a:extLst>
          </p:cNvPr>
          <p:cNvPicPr>
            <a:picLocks noChangeAspect="1"/>
          </p:cNvPicPr>
          <p:nvPr/>
        </p:nvPicPr>
        <p:blipFill rotWithShape="1">
          <a:blip r:embed="rId3"/>
          <a:srcRect l="3086" b="5502"/>
          <a:stretch/>
        </p:blipFill>
        <p:spPr>
          <a:xfrm>
            <a:off x="5193558" y="731987"/>
            <a:ext cx="3735525" cy="619125"/>
          </a:xfrm>
          <a:prstGeom prst="rect">
            <a:avLst/>
          </a:prstGeom>
        </p:spPr>
      </p:pic>
      <p:pic>
        <p:nvPicPr>
          <p:cNvPr id="7" name="Imagen 6">
            <a:extLst>
              <a:ext uri="{FF2B5EF4-FFF2-40B4-BE49-F238E27FC236}">
                <a16:creationId xmlns:a16="http://schemas.microsoft.com/office/drawing/2014/main" id="{FEDC730D-050B-411E-9084-A258C83312F3}"/>
              </a:ext>
            </a:extLst>
          </p:cNvPr>
          <p:cNvPicPr>
            <a:picLocks noChangeAspect="1"/>
          </p:cNvPicPr>
          <p:nvPr/>
        </p:nvPicPr>
        <p:blipFill>
          <a:blip r:embed="rId4"/>
          <a:stretch>
            <a:fillRect/>
          </a:stretch>
        </p:blipFill>
        <p:spPr>
          <a:xfrm>
            <a:off x="611560" y="1455787"/>
            <a:ext cx="7458075" cy="838200"/>
          </a:xfrm>
          <a:prstGeom prst="rect">
            <a:avLst/>
          </a:prstGeom>
        </p:spPr>
      </p:pic>
      <p:pic>
        <p:nvPicPr>
          <p:cNvPr id="9" name="Imagen 8">
            <a:extLst>
              <a:ext uri="{FF2B5EF4-FFF2-40B4-BE49-F238E27FC236}">
                <a16:creationId xmlns:a16="http://schemas.microsoft.com/office/drawing/2014/main" id="{7A0ECD33-B147-4E82-BDCE-EF033CCB01FF}"/>
              </a:ext>
            </a:extLst>
          </p:cNvPr>
          <p:cNvPicPr>
            <a:picLocks noChangeAspect="1"/>
          </p:cNvPicPr>
          <p:nvPr/>
        </p:nvPicPr>
        <p:blipFill rotWithShape="1">
          <a:blip r:embed="rId5"/>
          <a:srcRect b="5026"/>
          <a:stretch/>
        </p:blipFill>
        <p:spPr>
          <a:xfrm>
            <a:off x="3173784" y="2292066"/>
            <a:ext cx="2333625" cy="560870"/>
          </a:xfrm>
          <a:prstGeom prst="rect">
            <a:avLst/>
          </a:prstGeom>
        </p:spPr>
      </p:pic>
      <p:pic>
        <p:nvPicPr>
          <p:cNvPr id="11" name="Imagen 10">
            <a:extLst>
              <a:ext uri="{FF2B5EF4-FFF2-40B4-BE49-F238E27FC236}">
                <a16:creationId xmlns:a16="http://schemas.microsoft.com/office/drawing/2014/main" id="{9AFFE9E1-2D21-439D-BBDC-3A2031E21C2C}"/>
              </a:ext>
            </a:extLst>
          </p:cNvPr>
          <p:cNvPicPr>
            <a:picLocks noChangeAspect="1"/>
          </p:cNvPicPr>
          <p:nvPr/>
        </p:nvPicPr>
        <p:blipFill rotWithShape="1">
          <a:blip r:embed="rId6"/>
          <a:srcRect t="43011"/>
          <a:stretch/>
        </p:blipFill>
        <p:spPr>
          <a:xfrm>
            <a:off x="227353" y="3657549"/>
            <a:ext cx="4960611" cy="659359"/>
          </a:xfrm>
          <a:prstGeom prst="rect">
            <a:avLst/>
          </a:prstGeom>
        </p:spPr>
      </p:pic>
      <p:pic>
        <p:nvPicPr>
          <p:cNvPr id="13" name="Imagen 12">
            <a:extLst>
              <a:ext uri="{FF2B5EF4-FFF2-40B4-BE49-F238E27FC236}">
                <a16:creationId xmlns:a16="http://schemas.microsoft.com/office/drawing/2014/main" id="{41CAB5E4-C87A-490E-83D6-D80BEA99F399}"/>
              </a:ext>
            </a:extLst>
          </p:cNvPr>
          <p:cNvPicPr>
            <a:picLocks noChangeAspect="1"/>
          </p:cNvPicPr>
          <p:nvPr/>
        </p:nvPicPr>
        <p:blipFill>
          <a:blip r:embed="rId7"/>
          <a:stretch>
            <a:fillRect/>
          </a:stretch>
        </p:blipFill>
        <p:spPr>
          <a:xfrm>
            <a:off x="5098944" y="3709466"/>
            <a:ext cx="3947770" cy="544809"/>
          </a:xfrm>
          <a:prstGeom prst="rect">
            <a:avLst/>
          </a:prstGeom>
        </p:spPr>
      </p:pic>
      <p:pic>
        <p:nvPicPr>
          <p:cNvPr id="15" name="Imagen 14">
            <a:extLst>
              <a:ext uri="{FF2B5EF4-FFF2-40B4-BE49-F238E27FC236}">
                <a16:creationId xmlns:a16="http://schemas.microsoft.com/office/drawing/2014/main" id="{7C09385B-1A0D-42C0-AA65-84A9A43B7281}"/>
              </a:ext>
            </a:extLst>
          </p:cNvPr>
          <p:cNvPicPr>
            <a:picLocks noChangeAspect="1"/>
          </p:cNvPicPr>
          <p:nvPr/>
        </p:nvPicPr>
        <p:blipFill>
          <a:blip r:embed="rId8"/>
          <a:stretch>
            <a:fillRect/>
          </a:stretch>
        </p:blipFill>
        <p:spPr>
          <a:xfrm>
            <a:off x="226209" y="4404098"/>
            <a:ext cx="7772400" cy="676275"/>
          </a:xfrm>
          <a:prstGeom prst="rect">
            <a:avLst/>
          </a:prstGeom>
        </p:spPr>
      </p:pic>
      <p:pic>
        <p:nvPicPr>
          <p:cNvPr id="17" name="Imagen 16">
            <a:extLst>
              <a:ext uri="{FF2B5EF4-FFF2-40B4-BE49-F238E27FC236}">
                <a16:creationId xmlns:a16="http://schemas.microsoft.com/office/drawing/2014/main" id="{A74E5691-1EDA-4A11-8016-1D7BD3CEA58F}"/>
              </a:ext>
            </a:extLst>
          </p:cNvPr>
          <p:cNvPicPr>
            <a:picLocks noChangeAspect="1"/>
          </p:cNvPicPr>
          <p:nvPr/>
        </p:nvPicPr>
        <p:blipFill>
          <a:blip r:embed="rId9"/>
          <a:stretch>
            <a:fillRect/>
          </a:stretch>
        </p:blipFill>
        <p:spPr>
          <a:xfrm>
            <a:off x="3275856" y="5191523"/>
            <a:ext cx="2381250" cy="590550"/>
          </a:xfrm>
          <a:prstGeom prst="rect">
            <a:avLst/>
          </a:prstGeom>
        </p:spPr>
      </p:pic>
      <p:pic>
        <p:nvPicPr>
          <p:cNvPr id="18" name="Imagen 17">
            <a:extLst>
              <a:ext uri="{FF2B5EF4-FFF2-40B4-BE49-F238E27FC236}">
                <a16:creationId xmlns:a16="http://schemas.microsoft.com/office/drawing/2014/main" id="{A60044EC-73C1-46F6-99AB-3D0520DFE689}"/>
              </a:ext>
            </a:extLst>
          </p:cNvPr>
          <p:cNvPicPr>
            <a:picLocks noChangeAspect="1"/>
          </p:cNvPicPr>
          <p:nvPr/>
        </p:nvPicPr>
        <p:blipFill rotWithShape="1">
          <a:blip r:embed="rId2"/>
          <a:srcRect t="41794"/>
          <a:stretch/>
        </p:blipFill>
        <p:spPr>
          <a:xfrm>
            <a:off x="137240" y="720803"/>
            <a:ext cx="4985736" cy="754431"/>
          </a:xfrm>
          <a:prstGeom prst="rect">
            <a:avLst/>
          </a:prstGeom>
        </p:spPr>
      </p:pic>
      <p:pic>
        <p:nvPicPr>
          <p:cNvPr id="19" name="Imagen 18">
            <a:extLst>
              <a:ext uri="{FF2B5EF4-FFF2-40B4-BE49-F238E27FC236}">
                <a16:creationId xmlns:a16="http://schemas.microsoft.com/office/drawing/2014/main" id="{67D08450-8B67-40FC-8D3B-1BE41F487290}"/>
              </a:ext>
            </a:extLst>
          </p:cNvPr>
          <p:cNvPicPr>
            <a:picLocks noChangeAspect="1"/>
          </p:cNvPicPr>
          <p:nvPr/>
        </p:nvPicPr>
        <p:blipFill rotWithShape="1">
          <a:blip r:embed="rId6"/>
          <a:srcRect r="76986" b="76148"/>
          <a:stretch/>
        </p:blipFill>
        <p:spPr>
          <a:xfrm>
            <a:off x="107504" y="2931578"/>
            <a:ext cx="2160240" cy="522164"/>
          </a:xfrm>
          <a:prstGeom prst="rect">
            <a:avLst/>
          </a:prstGeom>
        </p:spPr>
      </p:pic>
    </p:spTree>
    <p:extLst>
      <p:ext uri="{BB962C8B-B14F-4D97-AF65-F5344CB8AC3E}">
        <p14:creationId xmlns:p14="http://schemas.microsoft.com/office/powerpoint/2010/main" val="31593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251520" y="593776"/>
            <a:ext cx="8711952" cy="4157165"/>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dirty="0">
                <a:solidFill>
                  <a:srgbClr val="000099"/>
                </a:solidFill>
              </a:rPr>
              <a:t> Importante en la naturaleza: nos explican las propiedades de las propiedades de los cuerpos </a:t>
            </a:r>
            <a:r>
              <a:rPr lang="es-ES" sz="2000" b="1" dirty="0">
                <a:solidFill>
                  <a:srgbClr val="000099"/>
                </a:solidFill>
              </a:rPr>
              <a:t>dieléctricos </a:t>
            </a:r>
            <a:r>
              <a:rPr lang="es-ES" sz="2000" dirty="0">
                <a:solidFill>
                  <a:srgbClr val="000099"/>
                </a:solidFill>
              </a:rPr>
              <a:t>o aislantes, en los que, al contrario de lo que ocurre en los metales, los </a:t>
            </a:r>
            <a:r>
              <a:rPr lang="es-ES" sz="2000" b="1" dirty="0">
                <a:solidFill>
                  <a:srgbClr val="000099"/>
                </a:solidFill>
              </a:rPr>
              <a:t>electrones no son libres </a:t>
            </a:r>
            <a:r>
              <a:rPr lang="es-ES" sz="2000" dirty="0">
                <a:solidFill>
                  <a:srgbClr val="000099"/>
                </a:solidFill>
              </a:rPr>
              <a:t>y, por ejemplo en presencia de un campo eléctrico externo los dipolos se reorientan, polarizándose el material. </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0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dirty="0">
                <a:solidFill>
                  <a:srgbClr val="000099"/>
                </a:solidFill>
              </a:rPr>
              <a:t>Hay muchos ejemplos de sistemas en los que la </a:t>
            </a:r>
            <a:r>
              <a:rPr lang="es-ES" sz="2000" i="1" dirty="0">
                <a:solidFill>
                  <a:srgbClr val="FF0000"/>
                </a:solidFill>
              </a:rPr>
              <a:t>carga neta Q </a:t>
            </a:r>
            <a:r>
              <a:rPr lang="es-ES" sz="2000" dirty="0">
                <a:solidFill>
                  <a:srgbClr val="FF0000"/>
                </a:solidFill>
              </a:rPr>
              <a:t>es 0</a:t>
            </a:r>
            <a:r>
              <a:rPr lang="es-ES" sz="2000" dirty="0">
                <a:solidFill>
                  <a:srgbClr val="000099"/>
                </a:solidFill>
              </a:rPr>
              <a:t>, pero hay </a:t>
            </a:r>
            <a:r>
              <a:rPr lang="es-ES" sz="2000" dirty="0">
                <a:solidFill>
                  <a:srgbClr val="FF0000"/>
                </a:solidFill>
              </a:rPr>
              <a:t>una distribución de cargas</a:t>
            </a:r>
            <a:r>
              <a:rPr lang="es-ES" sz="2000" dirty="0">
                <a:solidFill>
                  <a:srgbClr val="000099"/>
                </a:solidFill>
              </a:rPr>
              <a:t> en el espacio. Hay moléculas que poseen momentos dipolares eléctricos permanentes por una distribución no uniforme de la carga dentro de la molécula: </a:t>
            </a:r>
            <a:r>
              <a:rPr lang="es-ES" sz="2000" b="1" dirty="0">
                <a:solidFill>
                  <a:srgbClr val="000099"/>
                </a:solidFill>
              </a:rPr>
              <a:t>moléculas polares </a:t>
            </a:r>
            <a:r>
              <a:rPr lang="es-ES" sz="2000" dirty="0">
                <a:solidFill>
                  <a:srgbClr val="000099"/>
                </a:solidFill>
              </a:rPr>
              <a:t>como el HCl y el H</a:t>
            </a:r>
            <a:r>
              <a:rPr lang="es-ES" sz="2000" baseline="-25000" dirty="0">
                <a:solidFill>
                  <a:srgbClr val="000099"/>
                </a:solidFill>
              </a:rPr>
              <a:t>2</a:t>
            </a:r>
            <a:r>
              <a:rPr lang="es-ES" sz="2000" dirty="0">
                <a:solidFill>
                  <a:srgbClr val="000099"/>
                </a:solidFill>
              </a:rPr>
              <a:t>O.</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000" dirty="0">
              <a:solidFill>
                <a:srgbClr val="000099"/>
              </a:solidFill>
            </a:endParaRPr>
          </a:p>
        </p:txBody>
      </p:sp>
      <p:sp>
        <p:nvSpPr>
          <p:cNvPr id="9" name="Text Box 1"/>
          <p:cNvSpPr txBox="1">
            <a:spLocks noChangeArrowheads="1"/>
          </p:cNvSpPr>
          <p:nvPr/>
        </p:nvSpPr>
        <p:spPr bwMode="auto">
          <a:xfrm>
            <a:off x="251520" y="116632"/>
            <a:ext cx="871195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Dipolo eléctrico</a:t>
            </a:r>
            <a:endParaRPr lang="es-ES" sz="3600" i="1" baseline="-25000" dirty="0">
              <a:solidFill>
                <a:srgbClr val="000099"/>
              </a:solidFill>
            </a:endParaRPr>
          </a:p>
        </p:txBody>
      </p:sp>
      <p:pic>
        <p:nvPicPr>
          <p:cNvPr id="268292" name="Picture 4" descr="E:\Capítulos\ch21\figure-21-27.jpg"/>
          <p:cNvPicPr>
            <a:picLocks noChangeAspect="1" noChangeArrowheads="1"/>
          </p:cNvPicPr>
          <p:nvPr/>
        </p:nvPicPr>
        <p:blipFill>
          <a:blip r:embed="rId3" cstate="print"/>
          <a:srcRect/>
          <a:stretch>
            <a:fillRect/>
          </a:stretch>
        </p:blipFill>
        <p:spPr bwMode="auto">
          <a:xfrm>
            <a:off x="515264" y="4522340"/>
            <a:ext cx="2509570" cy="2248950"/>
          </a:xfrm>
          <a:prstGeom prst="rect">
            <a:avLst/>
          </a:prstGeom>
          <a:noFill/>
          <a:ln>
            <a:solidFill>
              <a:schemeClr val="accent1">
                <a:lumMod val="60000"/>
                <a:lumOff val="40000"/>
              </a:schemeClr>
            </a:solidFill>
          </a:ln>
        </p:spPr>
      </p:pic>
      <p:sp>
        <p:nvSpPr>
          <p:cNvPr id="8" name="Text Box 1"/>
          <p:cNvSpPr txBox="1">
            <a:spLocks noChangeArrowheads="1"/>
          </p:cNvSpPr>
          <p:nvPr/>
        </p:nvSpPr>
        <p:spPr bwMode="auto">
          <a:xfrm>
            <a:off x="3517152" y="4385518"/>
            <a:ext cx="3816424" cy="2248950"/>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dirty="0">
                <a:solidFill>
                  <a:srgbClr val="000099"/>
                </a:solidFill>
              </a:rPr>
              <a:t>La molécula es </a:t>
            </a:r>
            <a:r>
              <a:rPr lang="es-ES" sz="2000" i="1" dirty="0">
                <a:solidFill>
                  <a:srgbClr val="000099"/>
                </a:solidFill>
              </a:rPr>
              <a:t>eléctricamente neutra</a:t>
            </a:r>
            <a:r>
              <a:rPr lang="es-ES" sz="2000" dirty="0">
                <a:solidFill>
                  <a:srgbClr val="000099"/>
                </a:solidFill>
              </a:rPr>
              <a:t>, pero su distribución de carga produce un campo </a:t>
            </a:r>
            <a:r>
              <a:rPr lang="es-ES" sz="2000" b="1" i="1" dirty="0">
                <a:solidFill>
                  <a:srgbClr val="000099"/>
                </a:solidFill>
              </a:rPr>
              <a:t>E</a:t>
            </a:r>
            <a:r>
              <a:rPr lang="es-ES" sz="2000" dirty="0">
                <a:solidFill>
                  <a:srgbClr val="000099"/>
                </a:solidFill>
              </a:rPr>
              <a:t> en sus proximidades: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000" dirty="0">
              <a:solidFill>
                <a:srgbClr val="000099"/>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dirty="0">
                <a:solidFill>
                  <a:srgbClr val="000099"/>
                </a:solidFill>
              </a:rPr>
              <a:t> en el  O:  carga  </a:t>
            </a:r>
            <a:r>
              <a:rPr lang="es-ES" sz="2000" b="1" dirty="0">
                <a:solidFill>
                  <a:srgbClr val="FF0000"/>
                </a:solidFill>
              </a:rPr>
              <a:t>-</a:t>
            </a: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dirty="0">
                <a:solidFill>
                  <a:srgbClr val="000099"/>
                </a:solidFill>
              </a:rPr>
              <a:t> en los H:  carga </a:t>
            </a:r>
            <a:r>
              <a:rPr lang="es-ES" sz="2000" b="1" dirty="0">
                <a:solidFill>
                  <a:srgbClr val="000099"/>
                </a:solidFill>
              </a:rPr>
              <a:t>+</a:t>
            </a:r>
          </a:p>
        </p:txBody>
      </p:sp>
      <p:grpSp>
        <p:nvGrpSpPr>
          <p:cNvPr id="2" name="Grupo 1">
            <a:extLst>
              <a:ext uri="{FF2B5EF4-FFF2-40B4-BE49-F238E27FC236}">
                <a16:creationId xmlns:a16="http://schemas.microsoft.com/office/drawing/2014/main" id="{B667DB99-9DE3-40FF-94FF-0173E28A0F3D}"/>
              </a:ext>
            </a:extLst>
          </p:cNvPr>
          <p:cNvGrpSpPr/>
          <p:nvPr/>
        </p:nvGrpSpPr>
        <p:grpSpPr>
          <a:xfrm>
            <a:off x="7333576" y="4836773"/>
            <a:ext cx="1506215" cy="1793111"/>
            <a:chOff x="7128790" y="4502088"/>
            <a:chExt cx="1506215" cy="1793111"/>
          </a:xfrm>
        </p:grpSpPr>
        <p:pic>
          <p:nvPicPr>
            <p:cNvPr id="276482" name="Picture 2" descr="http://upload.wikimedia.org/wikipedia/commons/thumb/1/15/Water-elpot-transparent-3D-balls.png/250px-Water-elpot-transparent-3D-balls.png"/>
            <p:cNvPicPr>
              <a:picLocks noChangeAspect="1" noChangeArrowheads="1"/>
            </p:cNvPicPr>
            <p:nvPr/>
          </p:nvPicPr>
          <p:blipFill>
            <a:blip r:embed="rId4" cstate="print"/>
            <a:srcRect/>
            <a:stretch>
              <a:fillRect/>
            </a:stretch>
          </p:blipFill>
          <p:spPr bwMode="auto">
            <a:xfrm rot="16200000">
              <a:off x="6985342" y="4645537"/>
              <a:ext cx="1793111" cy="1506214"/>
            </a:xfrm>
            <a:prstGeom prst="rect">
              <a:avLst/>
            </a:prstGeom>
            <a:noFill/>
            <a:ln>
              <a:solidFill>
                <a:schemeClr val="accent1">
                  <a:lumMod val="60000"/>
                  <a:lumOff val="40000"/>
                </a:schemeClr>
              </a:solidFill>
            </a:ln>
          </p:spPr>
        </p:pic>
        <p:sp>
          <p:nvSpPr>
            <p:cNvPr id="10" name="9 Rectángulo"/>
            <p:cNvSpPr/>
            <p:nvPr/>
          </p:nvSpPr>
          <p:spPr>
            <a:xfrm>
              <a:off x="7128790" y="5013176"/>
              <a:ext cx="504056" cy="646331"/>
            </a:xfrm>
            <a:prstGeom prst="rect">
              <a:avLst/>
            </a:prstGeom>
          </p:spPr>
          <p:txBody>
            <a:bodyPr wrap="square">
              <a:spAutoFit/>
            </a:bodyPr>
            <a:lstStyle/>
            <a:p>
              <a:r>
                <a:rPr lang="es-ES" sz="2800" b="1" dirty="0">
                  <a:solidFill>
                    <a:srgbClr val="FF0000"/>
                  </a:solidFill>
                </a:rPr>
                <a:t> </a:t>
              </a:r>
              <a:r>
                <a:rPr lang="es-ES" sz="3600" b="1" dirty="0">
                  <a:solidFill>
                    <a:srgbClr val="FF0000"/>
                  </a:solidFill>
                </a:rPr>
                <a:t>-</a:t>
              </a:r>
              <a:endParaRPr lang="en-US" sz="3600" dirty="0"/>
            </a:p>
          </p:txBody>
        </p:sp>
        <p:sp>
          <p:nvSpPr>
            <p:cNvPr id="11" name="10 Rectángulo"/>
            <p:cNvSpPr/>
            <p:nvPr/>
          </p:nvSpPr>
          <p:spPr>
            <a:xfrm>
              <a:off x="8130949" y="5137034"/>
              <a:ext cx="504056" cy="523220"/>
            </a:xfrm>
            <a:prstGeom prst="rect">
              <a:avLst/>
            </a:prstGeom>
          </p:spPr>
          <p:txBody>
            <a:bodyPr wrap="square">
              <a:spAutoFit/>
            </a:bodyPr>
            <a:lstStyle/>
            <a:p>
              <a:r>
                <a:rPr lang="es-ES" sz="2800" b="1" dirty="0">
                  <a:solidFill>
                    <a:srgbClr val="FF0000"/>
                  </a:solidFill>
                </a:rPr>
                <a:t> </a:t>
              </a:r>
              <a:r>
                <a:rPr lang="es-ES" sz="2800" b="1" dirty="0">
                  <a:solidFill>
                    <a:srgbClr val="000099"/>
                  </a:solidFill>
                </a:rPr>
                <a:t>+</a:t>
              </a:r>
              <a:endParaRPr lang="en-US" sz="2800" dirty="0">
                <a:solidFill>
                  <a:srgbClr val="000099"/>
                </a:solidFill>
              </a:endParaRPr>
            </a:p>
          </p:txBody>
        </p:sp>
      </p:grpSp>
    </p:spTree>
    <p:extLst>
      <p:ext uri="{BB962C8B-B14F-4D97-AF65-F5344CB8AC3E}">
        <p14:creationId xmlns:p14="http://schemas.microsoft.com/office/powerpoint/2010/main" val="22299958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D5BF68-5236-463C-8050-DCACE0D7A21E}"/>
              </a:ext>
            </a:extLst>
          </p:cNvPr>
          <p:cNvPicPr>
            <a:picLocks noChangeAspect="1"/>
          </p:cNvPicPr>
          <p:nvPr/>
        </p:nvPicPr>
        <p:blipFill>
          <a:blip r:embed="rId2"/>
          <a:stretch>
            <a:fillRect/>
          </a:stretch>
        </p:blipFill>
        <p:spPr>
          <a:xfrm>
            <a:off x="285750" y="332656"/>
            <a:ext cx="8572500" cy="4171950"/>
          </a:xfrm>
          <a:prstGeom prst="rect">
            <a:avLst/>
          </a:prstGeom>
        </p:spPr>
      </p:pic>
      <p:pic>
        <p:nvPicPr>
          <p:cNvPr id="5" name="Imagen 4">
            <a:extLst>
              <a:ext uri="{FF2B5EF4-FFF2-40B4-BE49-F238E27FC236}">
                <a16:creationId xmlns:a16="http://schemas.microsoft.com/office/drawing/2014/main" id="{CBCE9D4F-C95E-4715-BB6A-7DC99E44D75F}"/>
              </a:ext>
            </a:extLst>
          </p:cNvPr>
          <p:cNvPicPr>
            <a:picLocks noChangeAspect="1"/>
          </p:cNvPicPr>
          <p:nvPr/>
        </p:nvPicPr>
        <p:blipFill rotWithShape="1">
          <a:blip r:embed="rId3"/>
          <a:srcRect t="49983"/>
          <a:stretch/>
        </p:blipFill>
        <p:spPr>
          <a:xfrm>
            <a:off x="179512" y="4500274"/>
            <a:ext cx="8515350" cy="1729383"/>
          </a:xfrm>
          <a:prstGeom prst="rect">
            <a:avLst/>
          </a:prstGeom>
        </p:spPr>
      </p:pic>
    </p:spTree>
    <p:extLst>
      <p:ext uri="{BB962C8B-B14F-4D97-AF65-F5344CB8AC3E}">
        <p14:creationId xmlns:p14="http://schemas.microsoft.com/office/powerpoint/2010/main" val="2537371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73024" y="116632"/>
            <a:ext cx="896347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Ley de Gauss para el campo eléctrico</a:t>
            </a:r>
            <a:endParaRPr lang="es-ES" sz="3600" b="1" i="1" baseline="-25000" dirty="0">
              <a:solidFill>
                <a:srgbClr val="000099"/>
              </a:solidFill>
            </a:endParaRPr>
          </a:p>
        </p:txBody>
      </p:sp>
      <p:sp>
        <p:nvSpPr>
          <p:cNvPr id="10" name="9 Rectángulo"/>
          <p:cNvSpPr/>
          <p:nvPr/>
        </p:nvSpPr>
        <p:spPr>
          <a:xfrm>
            <a:off x="72008" y="2348880"/>
            <a:ext cx="8964488" cy="2010807"/>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a:t>
            </a:r>
            <a:r>
              <a:rPr lang="es-ES" sz="2200" b="1" dirty="0">
                <a:solidFill>
                  <a:srgbClr val="000099"/>
                </a:solidFill>
              </a:rPr>
              <a:t>Gauss</a:t>
            </a:r>
            <a:r>
              <a:rPr lang="es-ES" sz="2200" dirty="0">
                <a:solidFill>
                  <a:srgbClr val="000099"/>
                </a:solidFill>
              </a:rPr>
              <a:t>: Ley </a:t>
            </a:r>
            <a:r>
              <a:rPr lang="es-ES" sz="2200" i="1" dirty="0">
                <a:solidFill>
                  <a:srgbClr val="FF0000"/>
                </a:solidFill>
              </a:rPr>
              <a:t>completamente general</a:t>
            </a:r>
            <a:r>
              <a:rPr lang="es-ES" sz="2200" dirty="0">
                <a:solidFill>
                  <a:srgbClr val="000099"/>
                </a:solidFill>
              </a:rPr>
              <a:t>: </a:t>
            </a:r>
            <a:r>
              <a:rPr lang="es-ES" sz="2200" i="1" dirty="0">
                <a:solidFill>
                  <a:srgbClr val="000099"/>
                </a:solidFill>
              </a:rPr>
              <a:t>el flujo de </a:t>
            </a:r>
            <a:r>
              <a:rPr lang="es-ES" sz="2200" b="1" i="1" dirty="0">
                <a:solidFill>
                  <a:srgbClr val="000099"/>
                </a:solidFill>
              </a:rPr>
              <a:t>E</a:t>
            </a:r>
            <a:r>
              <a:rPr lang="es-ES" sz="2200" i="1" dirty="0">
                <a:solidFill>
                  <a:srgbClr val="000099"/>
                </a:solidFill>
              </a:rPr>
              <a:t> a través de cualquier superficie cerrada es igual a la carga Q encerrada dividida por </a:t>
            </a:r>
            <a:r>
              <a:rPr lang="es-ES" sz="2200" i="1" dirty="0">
                <a:solidFill>
                  <a:srgbClr val="000099"/>
                </a:solidFill>
                <a:sym typeface="Symbol"/>
              </a:rPr>
              <a:t></a:t>
            </a:r>
            <a:r>
              <a:rPr lang="es-ES" sz="2200" i="1" baseline="-25000" dirty="0">
                <a:solidFill>
                  <a:srgbClr val="000099"/>
                </a:solidFill>
                <a:sym typeface="Symbol"/>
              </a:rPr>
              <a:t>0</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baseline="-25000" dirty="0">
              <a:solidFill>
                <a:srgbClr val="000099"/>
              </a:solidFill>
              <a:sym typeface="Symbo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 Si no hay cargas dentro, </a:t>
            </a:r>
            <a:r>
              <a:rPr lang="es-ES" sz="2200" i="1" dirty="0">
                <a:solidFill>
                  <a:srgbClr val="000099"/>
                </a:solidFill>
                <a:sym typeface="Symbol"/>
              </a:rPr>
              <a:t></a:t>
            </a:r>
            <a:r>
              <a:rPr lang="es-ES" sz="2200" dirty="0">
                <a:solidFill>
                  <a:srgbClr val="000099"/>
                </a:solidFill>
                <a:sym typeface="Symbol"/>
              </a:rPr>
              <a:t>  = 0.</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 </a:t>
            </a:r>
            <a:r>
              <a:rPr lang="es-ES" sz="2200" dirty="0">
                <a:solidFill>
                  <a:srgbClr val="FF0000"/>
                </a:solidFill>
                <a:sym typeface="Symbol"/>
              </a:rPr>
              <a:t>Origen físico</a:t>
            </a:r>
            <a:r>
              <a:rPr lang="es-ES" sz="2200" dirty="0">
                <a:solidFill>
                  <a:srgbClr val="000099"/>
                </a:solidFill>
                <a:sym typeface="Symbol"/>
              </a:rPr>
              <a:t> de la Ley de Gauss:</a:t>
            </a:r>
          </a:p>
        </p:txBody>
      </p:sp>
      <p:graphicFrame>
        <p:nvGraphicFramePr>
          <p:cNvPr id="340998" name="Object 6"/>
          <p:cNvGraphicFramePr>
            <a:graphicFrameLocks noChangeAspect="1"/>
          </p:cNvGraphicFramePr>
          <p:nvPr/>
        </p:nvGraphicFramePr>
        <p:xfrm>
          <a:off x="3938438" y="4581128"/>
          <a:ext cx="2217738" cy="1373188"/>
        </p:xfrm>
        <a:graphic>
          <a:graphicData uri="http://schemas.openxmlformats.org/presentationml/2006/ole">
            <mc:AlternateContent xmlns:mc="http://schemas.openxmlformats.org/markup-compatibility/2006">
              <mc:Choice xmlns:v="urn:schemas-microsoft-com:vml" Requires="v">
                <p:oleObj name="OpenOffice.org" r:id="rId3" imgW="590400" imgH="413640" progId="opendocument.MathDocument.1">
                  <p:embed/>
                </p:oleObj>
              </mc:Choice>
              <mc:Fallback>
                <p:oleObj name="OpenOffice.org" r:id="rId3" imgW="590400" imgH="413640" progId="opendocument.MathDocument.1">
                  <p:embed/>
                  <p:pic>
                    <p:nvPicPr>
                      <p:cNvPr id="3409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438" y="4581128"/>
                        <a:ext cx="2217738" cy="1373188"/>
                      </a:xfrm>
                      <a:prstGeom prst="rect">
                        <a:avLst/>
                      </a:prstGeom>
                      <a:solidFill>
                        <a:srgbClr val="FFFF99"/>
                      </a:solidFill>
                      <a:ln w="25400">
                        <a:solidFill>
                          <a:schemeClr val="tx1"/>
                        </a:solidFill>
                        <a:miter lim="800000"/>
                        <a:headEnd/>
                        <a:tailEnd/>
                      </a:ln>
                    </p:spPr>
                  </p:pic>
                </p:oleObj>
              </mc:Fallback>
            </mc:AlternateContent>
          </a:graphicData>
        </a:graphic>
      </p:graphicFrame>
      <p:graphicFrame>
        <p:nvGraphicFramePr>
          <p:cNvPr id="340999" name="Object 7"/>
          <p:cNvGraphicFramePr>
            <a:graphicFrameLocks noChangeAspect="1"/>
          </p:cNvGraphicFramePr>
          <p:nvPr/>
        </p:nvGraphicFramePr>
        <p:xfrm>
          <a:off x="4870840" y="3501008"/>
          <a:ext cx="3805616" cy="792088"/>
        </p:xfrm>
        <a:graphic>
          <a:graphicData uri="http://schemas.openxmlformats.org/presentationml/2006/ole">
            <mc:AlternateContent xmlns:mc="http://schemas.openxmlformats.org/markup-compatibility/2006">
              <mc:Choice xmlns:v="urn:schemas-microsoft-com:vml" Requires="v">
                <p:oleObj name="OpenOffice.org" r:id="rId5" imgW="982800" imgH="231480" progId="opendocument.MathDocument.1">
                  <p:embed/>
                </p:oleObj>
              </mc:Choice>
              <mc:Fallback>
                <p:oleObj name="OpenOffice.org" r:id="rId5" imgW="982800" imgH="231480" progId="opendocument.MathDocument.1">
                  <p:embed/>
                  <p:pic>
                    <p:nvPicPr>
                      <p:cNvPr id="34099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0840" y="3501008"/>
                        <a:ext cx="3805616" cy="792088"/>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graphicFrame>
        <p:nvGraphicFramePr>
          <p:cNvPr id="341000" name="Object 8"/>
          <p:cNvGraphicFramePr>
            <a:graphicFrameLocks noChangeAspect="1"/>
          </p:cNvGraphicFramePr>
          <p:nvPr/>
        </p:nvGraphicFramePr>
        <p:xfrm>
          <a:off x="7092280" y="4655956"/>
          <a:ext cx="1701408" cy="573244"/>
        </p:xfrm>
        <a:graphic>
          <a:graphicData uri="http://schemas.openxmlformats.org/presentationml/2006/ole">
            <mc:AlternateContent xmlns:mc="http://schemas.openxmlformats.org/markup-compatibility/2006">
              <mc:Choice xmlns:v="urn:schemas-microsoft-com:vml" Requires="v">
                <p:oleObj name="OpenOffice.org" r:id="rId7" imgW="548640" imgH="209880" progId="opendocument.MathDocument.1">
                  <p:embed/>
                </p:oleObj>
              </mc:Choice>
              <mc:Fallback>
                <p:oleObj name="OpenOffice.org" r:id="rId7" imgW="548640" imgH="209880" progId="opendocument.MathDocument.1">
                  <p:embed/>
                  <p:pic>
                    <p:nvPicPr>
                      <p:cNvPr id="34100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280" y="4655956"/>
                        <a:ext cx="1701408" cy="573244"/>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cxnSp>
        <p:nvCxnSpPr>
          <p:cNvPr id="14" name="13 Conector recto de flecha"/>
          <p:cNvCxnSpPr/>
          <p:nvPr/>
        </p:nvCxnSpPr>
        <p:spPr bwMode="auto">
          <a:xfrm flipV="1">
            <a:off x="6012160" y="4149080"/>
            <a:ext cx="1440160" cy="1368152"/>
          </a:xfrm>
          <a:prstGeom prst="straightConnector1">
            <a:avLst/>
          </a:prstGeom>
          <a:solidFill>
            <a:srgbClr val="00B8FF"/>
          </a:solidFill>
          <a:ln w="50800" cap="flat" cmpd="sng" algn="ctr">
            <a:solidFill>
              <a:srgbClr val="FF0000"/>
            </a:solidFill>
            <a:prstDash val="solid"/>
            <a:round/>
            <a:headEnd type="none" w="med" len="med"/>
            <a:tailEnd type="triangle" w="med" len="lg"/>
          </a:ln>
          <a:effectLst/>
        </p:spPr>
      </p:cxnSp>
      <p:sp>
        <p:nvSpPr>
          <p:cNvPr id="17" name="Text Box 1"/>
          <p:cNvSpPr txBox="1">
            <a:spLocks noChangeArrowheads="1"/>
          </p:cNvSpPr>
          <p:nvPr/>
        </p:nvSpPr>
        <p:spPr bwMode="auto">
          <a:xfrm>
            <a:off x="2483768" y="6165304"/>
            <a:ext cx="4248472" cy="586957"/>
          </a:xfrm>
          <a:prstGeom prst="rect">
            <a:avLst/>
          </a:prstGeom>
          <a:solidFill>
            <a:srgbClr val="FFFF66"/>
          </a:solidFill>
          <a:ln w="9525">
            <a:solidFill>
              <a:srgbClr val="000099"/>
            </a:solid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200" dirty="0">
                <a:solidFill>
                  <a:srgbClr val="000099"/>
                </a:solidFill>
              </a:rPr>
              <a:t>Gauss  </a:t>
            </a:r>
            <a:r>
              <a:rPr lang="es-ES" sz="3200" dirty="0">
                <a:solidFill>
                  <a:srgbClr val="000099"/>
                </a:solidFill>
                <a:latin typeface="Matura MT Script Capitals"/>
                <a:sym typeface="Symbol"/>
              </a:rPr>
              <a:t></a:t>
            </a:r>
            <a:r>
              <a:rPr lang="es-ES" sz="3200" dirty="0">
                <a:solidFill>
                  <a:srgbClr val="000099"/>
                </a:solidFill>
              </a:rPr>
              <a:t>  Coulomb</a:t>
            </a:r>
            <a:endParaRPr lang="es-ES" sz="3200" b="1" i="1" baseline="-25000" dirty="0">
              <a:solidFill>
                <a:srgbClr val="000099"/>
              </a:solidFill>
            </a:endParaRPr>
          </a:p>
        </p:txBody>
      </p:sp>
      <p:graphicFrame>
        <p:nvGraphicFramePr>
          <p:cNvPr id="342022" name="Object 6"/>
          <p:cNvGraphicFramePr>
            <a:graphicFrameLocks noChangeAspect="1"/>
          </p:cNvGraphicFramePr>
          <p:nvPr/>
        </p:nvGraphicFramePr>
        <p:xfrm>
          <a:off x="2987824" y="882477"/>
          <a:ext cx="3312368" cy="1466403"/>
        </p:xfrm>
        <a:graphic>
          <a:graphicData uri="http://schemas.openxmlformats.org/presentationml/2006/ole">
            <mc:AlternateContent xmlns:mc="http://schemas.openxmlformats.org/markup-compatibility/2006">
              <mc:Choice xmlns:v="urn:schemas-microsoft-com:vml" Requires="v">
                <p:oleObj name="OpenOffice.org" r:id="rId9" imgW="675360" imgH="415800" progId="opendocument.MathDocument.1">
                  <p:embed/>
                </p:oleObj>
              </mc:Choice>
              <mc:Fallback>
                <p:oleObj name="OpenOffice.org" r:id="rId9" imgW="675360" imgH="415800" progId="opendocument.MathDocument.1">
                  <p:embed/>
                  <p:pic>
                    <p:nvPicPr>
                      <p:cNvPr id="342022"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824" y="882477"/>
                        <a:ext cx="3312368" cy="1466403"/>
                      </a:xfrm>
                      <a:prstGeom prst="rect">
                        <a:avLst/>
                      </a:prstGeom>
                      <a:solidFill>
                        <a:srgbClr val="FFFF99"/>
                      </a:solidFill>
                      <a:ln w="25400">
                        <a:solidFill>
                          <a:schemeClr val="tx1"/>
                        </a:solidFill>
                        <a:miter lim="800000"/>
                        <a:headEnd/>
                        <a:tailEnd/>
                      </a:ln>
                    </p:spPr>
                  </p:pic>
                </p:oleObj>
              </mc:Fallback>
            </mc:AlternateContent>
          </a:graphicData>
        </a:graphic>
      </p:graphicFrame>
      <p:cxnSp>
        <p:nvCxnSpPr>
          <p:cNvPr id="15" name="14 Conector recto de flecha"/>
          <p:cNvCxnSpPr/>
          <p:nvPr/>
        </p:nvCxnSpPr>
        <p:spPr bwMode="auto">
          <a:xfrm flipH="1" flipV="1">
            <a:off x="8388424" y="4149080"/>
            <a:ext cx="72008" cy="648072"/>
          </a:xfrm>
          <a:prstGeom prst="straightConnector1">
            <a:avLst/>
          </a:prstGeom>
          <a:solidFill>
            <a:srgbClr val="00B8FF"/>
          </a:solidFill>
          <a:ln w="50800" cap="flat" cmpd="sng" algn="ctr">
            <a:solidFill>
              <a:srgbClr val="FF0000"/>
            </a:solidFill>
            <a:prstDash val="solid"/>
            <a:round/>
            <a:headEnd type="none" w="med" len="med"/>
            <a:tailEnd type="triangle" w="med" len="lg"/>
          </a:ln>
          <a:effectLst/>
        </p:spPr>
      </p:cxnSp>
      <p:sp>
        <p:nvSpPr>
          <p:cNvPr id="20" name="19 Rectángulo"/>
          <p:cNvSpPr/>
          <p:nvPr/>
        </p:nvSpPr>
        <p:spPr>
          <a:xfrm>
            <a:off x="2339752" y="5157192"/>
            <a:ext cx="1512168" cy="769441"/>
          </a:xfrm>
          <a:prstGeom prst="rect">
            <a:avLst/>
          </a:prstGeom>
        </p:spPr>
        <p:txBody>
          <a:bodyPr wrap="square">
            <a:spAutoFit/>
          </a:bodyPr>
          <a:lstStyle/>
          <a:p>
            <a:pPr lvl="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 Ley de </a:t>
            </a:r>
          </a:p>
          <a:p>
            <a:pPr lvl="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Coulomb !</a:t>
            </a:r>
          </a:p>
        </p:txBody>
      </p:sp>
      <p:sp>
        <p:nvSpPr>
          <p:cNvPr id="22" name="21 Rectángulo"/>
          <p:cNvSpPr/>
          <p:nvPr/>
        </p:nvSpPr>
        <p:spPr>
          <a:xfrm>
            <a:off x="7092280" y="5229200"/>
            <a:ext cx="1728192" cy="769441"/>
          </a:xfrm>
          <a:prstGeom prst="rect">
            <a:avLst/>
          </a:prstGeom>
        </p:spPr>
        <p:txBody>
          <a:bodyPr wrap="square">
            <a:spAutoFit/>
          </a:bodyPr>
          <a:lstStyle/>
          <a:p>
            <a:pPr lvl="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Superficie</a:t>
            </a:r>
          </a:p>
          <a:p>
            <a:pPr lvl="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crece con </a:t>
            </a:r>
            <a:r>
              <a:rPr lang="es-ES" sz="2200" i="1" dirty="0">
                <a:solidFill>
                  <a:srgbClr val="000099"/>
                </a:solidFill>
                <a:sym typeface="Symbol"/>
              </a:rPr>
              <a:t>r</a:t>
            </a:r>
            <a:r>
              <a:rPr lang="es-ES" sz="2200" i="1" baseline="30000" dirty="0">
                <a:solidFill>
                  <a:srgbClr val="000099"/>
                </a:solidFill>
                <a:sym typeface="Symbol"/>
              </a:rPr>
              <a:t>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C7DD27-8F90-4297-B8BA-15CDA837F31C}"/>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47DB48C9-3438-4CDD-8168-6C4D85D26D08}"/>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25EF784A-77D9-4A95-A303-6D92035182C6}"/>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471487" y="836712"/>
            <a:ext cx="8201025" cy="5734050"/>
          </a:xfrm>
          <a:prstGeom prst="rect">
            <a:avLst/>
          </a:prstGeom>
          <a:solidFill>
            <a:srgbClr val="FFFF99"/>
          </a:solidFill>
          <a:ln w="25400">
            <a:solidFill>
              <a:schemeClr val="tx1"/>
            </a:solidFill>
          </a:ln>
        </p:spPr>
      </p:pic>
      <p:sp>
        <p:nvSpPr>
          <p:cNvPr id="6" name="Text Box 1">
            <a:extLst>
              <a:ext uri="{FF2B5EF4-FFF2-40B4-BE49-F238E27FC236}">
                <a16:creationId xmlns:a16="http://schemas.microsoft.com/office/drawing/2014/main" id="{4DEA3568-6529-4D04-B21F-1AEBF09F7C8E}"/>
              </a:ext>
            </a:extLst>
          </p:cNvPr>
          <p:cNvSpPr txBox="1">
            <a:spLocks noChangeArrowheads="1"/>
          </p:cNvSpPr>
          <p:nvPr/>
        </p:nvSpPr>
        <p:spPr bwMode="auto">
          <a:xfrm>
            <a:off x="2339752" y="106880"/>
            <a:ext cx="4248472" cy="586957"/>
          </a:xfrm>
          <a:prstGeom prst="rect">
            <a:avLst/>
          </a:prstGeom>
          <a:solidFill>
            <a:srgbClr val="FFFF66"/>
          </a:solidFill>
          <a:ln w="9525">
            <a:solidFill>
              <a:srgbClr val="000099"/>
            </a:solid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200" dirty="0">
                <a:solidFill>
                  <a:srgbClr val="000099"/>
                </a:solidFill>
              </a:rPr>
              <a:t>Gauss  </a:t>
            </a:r>
            <a:r>
              <a:rPr lang="es-ES" sz="3200" dirty="0">
                <a:solidFill>
                  <a:srgbClr val="000099"/>
                </a:solidFill>
                <a:latin typeface="Matura MT Script Capitals"/>
                <a:sym typeface="Symbol"/>
              </a:rPr>
              <a:t></a:t>
            </a:r>
            <a:r>
              <a:rPr lang="es-ES" sz="3200" dirty="0">
                <a:solidFill>
                  <a:srgbClr val="000099"/>
                </a:solidFill>
              </a:rPr>
              <a:t>  Coulomb</a:t>
            </a:r>
            <a:endParaRPr lang="es-ES" sz="3200" b="1" i="1" baseline="-25000" dirty="0">
              <a:solidFill>
                <a:srgbClr val="000099"/>
              </a:solidFill>
            </a:endParaRPr>
          </a:p>
        </p:txBody>
      </p:sp>
    </p:spTree>
    <p:extLst>
      <p:ext uri="{BB962C8B-B14F-4D97-AF65-F5344CB8AC3E}">
        <p14:creationId xmlns:p14="http://schemas.microsoft.com/office/powerpoint/2010/main" val="65156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73024" y="116632"/>
            <a:ext cx="896347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Ley de Gauss</a:t>
            </a:r>
            <a:endParaRPr lang="es-ES" sz="3600" b="1" i="1" baseline="-25000" dirty="0">
              <a:solidFill>
                <a:srgbClr val="000099"/>
              </a:solidFill>
            </a:endParaRPr>
          </a:p>
        </p:txBody>
      </p:sp>
      <p:sp>
        <p:nvSpPr>
          <p:cNvPr id="10" name="9 Rectángulo"/>
          <p:cNvSpPr/>
          <p:nvPr/>
        </p:nvSpPr>
        <p:spPr>
          <a:xfrm>
            <a:off x="144016" y="974333"/>
            <a:ext cx="8964488" cy="5262979"/>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Completamente general </a:t>
            </a:r>
            <a:endParaRPr lang="es-ES" sz="2400" b="1" dirty="0">
              <a:solidFill>
                <a:srgbClr val="000099"/>
              </a:solidFill>
            </a:endParaRP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Importantísima desde el punto de vista </a:t>
            </a:r>
            <a:r>
              <a:rPr lang="es-ES" sz="2400" dirty="0">
                <a:solidFill>
                  <a:srgbClr val="FF0000"/>
                </a:solidFill>
              </a:rPr>
              <a:t>“</a:t>
            </a:r>
            <a:r>
              <a:rPr lang="es-ES" sz="2400" i="1" dirty="0">
                <a:solidFill>
                  <a:srgbClr val="FF0000"/>
                </a:solidFill>
              </a:rPr>
              <a:t>teórico”</a:t>
            </a:r>
            <a:r>
              <a:rPr lang="es-ES" sz="2400" dirty="0">
                <a:solidFill>
                  <a:srgbClr val="000099"/>
                </a:solidFill>
              </a:rPr>
              <a:t>:</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es una de las </a:t>
            </a:r>
            <a:r>
              <a:rPr lang="es-ES" sz="2400" b="1" dirty="0">
                <a:solidFill>
                  <a:srgbClr val="FF0000"/>
                </a:solidFill>
              </a:rPr>
              <a:t>ecuaciones de Maxwell</a:t>
            </a: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es </a:t>
            </a:r>
            <a:r>
              <a:rPr lang="es-ES" sz="2400" dirty="0">
                <a:solidFill>
                  <a:srgbClr val="FF0000"/>
                </a:solidFill>
              </a:rPr>
              <a:t>equivalente</a:t>
            </a:r>
            <a:r>
              <a:rPr lang="es-ES" sz="2400" dirty="0">
                <a:solidFill>
                  <a:srgbClr val="000099"/>
                </a:solidFill>
              </a:rPr>
              <a:t> a la </a:t>
            </a:r>
            <a:r>
              <a:rPr lang="es-ES" sz="2400" b="1" dirty="0">
                <a:solidFill>
                  <a:srgbClr val="FF0000"/>
                </a:solidFill>
              </a:rPr>
              <a:t>Ley de Coulomb</a:t>
            </a: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Muy útil también desde el punto de vista </a:t>
            </a:r>
            <a:r>
              <a:rPr lang="es-ES" sz="2400" i="1" dirty="0">
                <a:solidFill>
                  <a:srgbClr val="FF0000"/>
                </a:solidFill>
              </a:rPr>
              <a:t>práctico</a:t>
            </a:r>
            <a:r>
              <a:rPr lang="es-ES" sz="2400" dirty="0">
                <a:solidFill>
                  <a:srgbClr val="000099"/>
                </a:solidFill>
              </a:rPr>
              <a:t>:</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Permite calcular </a:t>
            </a:r>
            <a:r>
              <a:rPr lang="es-ES" sz="2400" b="1" i="1" dirty="0">
                <a:solidFill>
                  <a:srgbClr val="000099"/>
                </a:solidFill>
              </a:rPr>
              <a:t>E</a:t>
            </a:r>
            <a:r>
              <a:rPr lang="es-ES" sz="2400" dirty="0">
                <a:solidFill>
                  <a:srgbClr val="000099"/>
                </a:solidFill>
              </a:rPr>
              <a:t> fácilmente </a:t>
            </a:r>
            <a:r>
              <a:rPr lang="es-ES" sz="2400" i="1" dirty="0">
                <a:solidFill>
                  <a:srgbClr val="FF0000"/>
                </a:solidFill>
              </a:rPr>
              <a:t>en situaciones de gran simetría</a:t>
            </a:r>
            <a:r>
              <a:rPr lang="es-ES" sz="2400" dirty="0">
                <a:solidFill>
                  <a:srgbClr val="000099"/>
                </a:solidFill>
              </a:rPr>
              <a:t>. Lo vemos a continuación en varios ejemplos.</a:t>
            </a:r>
            <a:endParaRPr lang="es-ES" sz="2400" dirty="0">
              <a:solidFill>
                <a:srgbClr val="000099"/>
              </a:solidFill>
              <a:sym typeface="Symbol"/>
            </a:endParaRPr>
          </a:p>
        </p:txBody>
      </p:sp>
      <p:graphicFrame>
        <p:nvGraphicFramePr>
          <p:cNvPr id="343043" name="Object 3"/>
          <p:cNvGraphicFramePr>
            <a:graphicFrameLocks noChangeAspect="1"/>
          </p:cNvGraphicFramePr>
          <p:nvPr/>
        </p:nvGraphicFramePr>
        <p:xfrm>
          <a:off x="4427984" y="908720"/>
          <a:ext cx="3024336" cy="1440160"/>
        </p:xfrm>
        <a:graphic>
          <a:graphicData uri="http://schemas.openxmlformats.org/presentationml/2006/ole">
            <mc:AlternateContent xmlns:mc="http://schemas.openxmlformats.org/markup-compatibility/2006">
              <mc:Choice xmlns:v="urn:schemas-microsoft-com:vml" Requires="v">
                <p:oleObj name="OpenOffice.org" r:id="rId3" imgW="675360" imgH="415800" progId="opendocument.MathDocument.1">
                  <p:embed/>
                </p:oleObj>
              </mc:Choice>
              <mc:Fallback>
                <p:oleObj name="OpenOffice.org" r:id="rId3" imgW="675360" imgH="415800" progId="opendocument.MathDocument.1">
                  <p:embed/>
                  <p:pic>
                    <p:nvPicPr>
                      <p:cNvPr id="3430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908720"/>
                        <a:ext cx="3024336" cy="1440160"/>
                      </a:xfrm>
                      <a:prstGeom prst="rect">
                        <a:avLst/>
                      </a:prstGeom>
                      <a:solidFill>
                        <a:srgbClr val="FFFF99"/>
                      </a:solidFill>
                      <a:ln w="25400">
                        <a:solidFill>
                          <a:schemeClr val="tx1"/>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73024" y="116632"/>
            <a:ext cx="896347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1) Ley de Gauss: plano infinito cargado</a:t>
            </a:r>
            <a:endParaRPr lang="es-ES" sz="3600" b="1" i="1" baseline="-25000" dirty="0">
              <a:solidFill>
                <a:srgbClr val="000099"/>
              </a:solidFill>
            </a:endParaRPr>
          </a:p>
        </p:txBody>
      </p:sp>
      <p:graphicFrame>
        <p:nvGraphicFramePr>
          <p:cNvPr id="338949" name="Object 5"/>
          <p:cNvGraphicFramePr>
            <a:graphicFrameLocks noChangeAspect="1"/>
          </p:cNvGraphicFramePr>
          <p:nvPr/>
        </p:nvGraphicFramePr>
        <p:xfrm>
          <a:off x="6012160" y="5157192"/>
          <a:ext cx="2880320" cy="1628800"/>
        </p:xfrm>
        <a:graphic>
          <a:graphicData uri="http://schemas.openxmlformats.org/presentationml/2006/ole">
            <mc:AlternateContent xmlns:mc="http://schemas.openxmlformats.org/markup-compatibility/2006">
              <mc:Choice xmlns:v="urn:schemas-microsoft-com:vml" Requires="v">
                <p:oleObj name="OpenOffice.org" r:id="rId3" imgW="675360" imgH="415800" progId="opendocument.MathDocument.1">
                  <p:embed/>
                </p:oleObj>
              </mc:Choice>
              <mc:Fallback>
                <p:oleObj name="OpenOffice.org" r:id="rId3" imgW="675360" imgH="415800" progId="opendocument.MathDocument.1">
                  <p:embed/>
                  <p:pic>
                    <p:nvPicPr>
                      <p:cNvPr id="3389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157192"/>
                        <a:ext cx="2880320" cy="1628800"/>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0" name="9 Rectángulo"/>
          <p:cNvSpPr/>
          <p:nvPr/>
        </p:nvSpPr>
        <p:spPr>
          <a:xfrm>
            <a:off x="144016" y="980728"/>
            <a:ext cx="8964488" cy="830997"/>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Cálculo del campo eléctrico creado por un plano infinito uniformemente cargado</a:t>
            </a:r>
          </a:p>
        </p:txBody>
      </p:sp>
      <p:pic>
        <p:nvPicPr>
          <p:cNvPr id="345092" name="Picture 4" descr="http://www.physics.sjsu.edu/becker/physics51/images/23_17Cylinder_Plane.JPG"/>
          <p:cNvPicPr>
            <a:picLocks noChangeAspect="1" noChangeArrowheads="1"/>
          </p:cNvPicPr>
          <p:nvPr/>
        </p:nvPicPr>
        <p:blipFill>
          <a:blip r:embed="rId5" cstate="print"/>
          <a:srcRect/>
          <a:stretch>
            <a:fillRect/>
          </a:stretch>
        </p:blipFill>
        <p:spPr bwMode="auto">
          <a:xfrm>
            <a:off x="179512" y="1844824"/>
            <a:ext cx="5143500" cy="4200526"/>
          </a:xfrm>
          <a:prstGeom prst="rect">
            <a:avLst/>
          </a:prstGeom>
          <a:noFill/>
          <a:ln>
            <a:solidFill>
              <a:schemeClr val="accent1"/>
            </a:solidFill>
          </a:ln>
        </p:spPr>
      </p:pic>
      <p:sp>
        <p:nvSpPr>
          <p:cNvPr id="7" name="6 Rectángulo"/>
          <p:cNvSpPr/>
          <p:nvPr/>
        </p:nvSpPr>
        <p:spPr>
          <a:xfrm>
            <a:off x="5508104" y="1772816"/>
            <a:ext cx="3384376" cy="3323987"/>
          </a:xfrm>
          <a:prstGeom prst="rect">
            <a:avLst/>
          </a:prstGeom>
        </p:spPr>
        <p:txBody>
          <a:bodyPr wrap="square" lIns="0" tIns="0" rIns="0" bIns="0">
            <a:spAutoFit/>
          </a:bodyPr>
          <a:lstStyle/>
          <a:p>
            <a:pPr marL="288000"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Simetría: por</a:t>
            </a:r>
            <a:r>
              <a:rPr lang="es-ES" sz="2400" i="1" dirty="0">
                <a:solidFill>
                  <a:srgbClr val="000099"/>
                </a:solidFill>
              </a:rPr>
              <a:t> </a:t>
            </a:r>
            <a:r>
              <a:rPr lang="es-ES" sz="2400" i="1" dirty="0">
                <a:solidFill>
                  <a:srgbClr val="FF0000"/>
                </a:solidFill>
              </a:rPr>
              <a:t>simetría</a:t>
            </a:r>
            <a:r>
              <a:rPr lang="es-ES" sz="2400" dirty="0">
                <a:solidFill>
                  <a:srgbClr val="000099"/>
                </a:solidFill>
              </a:rPr>
              <a:t>, esperamos que el campo </a:t>
            </a:r>
            <a:r>
              <a:rPr lang="es-ES" sz="2400" b="1" i="1" dirty="0">
                <a:solidFill>
                  <a:srgbClr val="000099"/>
                </a:solidFill>
              </a:rPr>
              <a:t>E </a:t>
            </a:r>
            <a:r>
              <a:rPr lang="es-ES" sz="2400" dirty="0">
                <a:solidFill>
                  <a:srgbClr val="000099"/>
                </a:solidFill>
              </a:rPr>
              <a:t>dependa sólo de </a:t>
            </a:r>
            <a:r>
              <a:rPr lang="es-ES" sz="2400" i="1" dirty="0">
                <a:solidFill>
                  <a:srgbClr val="000099"/>
                </a:solidFill>
              </a:rPr>
              <a:t>x</a:t>
            </a:r>
            <a:r>
              <a:rPr lang="es-ES" sz="2400" dirty="0">
                <a:solidFill>
                  <a:srgbClr val="000099"/>
                </a:solidFill>
              </a:rPr>
              <a:t> y tenga sólo componente </a:t>
            </a:r>
            <a:r>
              <a:rPr lang="es-ES" sz="2400" i="1" dirty="0">
                <a:solidFill>
                  <a:srgbClr val="000099"/>
                </a:solidFill>
              </a:rPr>
              <a:t>E</a:t>
            </a:r>
            <a:r>
              <a:rPr lang="es-ES" sz="2400" i="1" baseline="-25000" dirty="0">
                <a:solidFill>
                  <a:srgbClr val="000099"/>
                </a:solidFill>
              </a:rPr>
              <a:t>x</a:t>
            </a:r>
            <a:r>
              <a:rPr lang="es-ES" sz="2400" dirty="0">
                <a:solidFill>
                  <a:srgbClr val="000099"/>
                </a:solidFill>
              </a:rPr>
              <a:t>:</a:t>
            </a:r>
          </a:p>
          <a:p>
            <a:pPr marL="288000"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sym typeface="Symbol"/>
            </a:endParaRPr>
          </a:p>
          <a:p>
            <a:pPr marL="288000"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sym typeface="Symbol"/>
              </a:rPr>
              <a:t>Elegimos “superficie </a:t>
            </a:r>
            <a:r>
              <a:rPr lang="es-ES" sz="2400" dirty="0" err="1">
                <a:solidFill>
                  <a:srgbClr val="000099"/>
                </a:solidFill>
                <a:sym typeface="Symbol"/>
              </a:rPr>
              <a:t>Gaussiana</a:t>
            </a:r>
            <a:r>
              <a:rPr lang="es-ES" sz="2400" dirty="0">
                <a:solidFill>
                  <a:srgbClr val="000099"/>
                </a:solidFill>
                <a:sym typeface="Symbol"/>
              </a:rPr>
              <a:t>” para calcular </a:t>
            </a:r>
            <a:r>
              <a:rPr lang="es-ES" sz="2400" i="1" dirty="0">
                <a:solidFill>
                  <a:srgbClr val="000099"/>
                </a:solidFill>
                <a:sym typeface="Symbol"/>
              </a:rPr>
              <a:t></a:t>
            </a:r>
            <a:r>
              <a:rPr lang="es-ES" sz="2400" b="1" i="1" baseline="-25000" dirty="0">
                <a:solidFill>
                  <a:srgbClr val="000099"/>
                </a:solidFill>
                <a:sym typeface="Symbol"/>
              </a:rPr>
              <a: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0" y="29809"/>
            <a:ext cx="9064857"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1) Ley de Gauss: plano infinito (</a:t>
            </a:r>
            <a:r>
              <a:rPr lang="es-ES" sz="3600" dirty="0" err="1">
                <a:solidFill>
                  <a:srgbClr val="000099"/>
                </a:solidFill>
              </a:rPr>
              <a:t>yz</a:t>
            </a:r>
            <a:r>
              <a:rPr lang="es-ES" sz="3600" dirty="0">
                <a:solidFill>
                  <a:srgbClr val="000099"/>
                </a:solidFill>
              </a:rPr>
              <a:t>) cargado</a:t>
            </a:r>
            <a:endParaRPr lang="es-ES" sz="3600" b="1" i="1" baseline="-25000" dirty="0">
              <a:solidFill>
                <a:srgbClr val="000099"/>
              </a:solidFill>
            </a:endParaRPr>
          </a:p>
        </p:txBody>
      </p:sp>
      <p:sp>
        <p:nvSpPr>
          <p:cNvPr id="10" name="9 Rectángulo"/>
          <p:cNvSpPr/>
          <p:nvPr/>
        </p:nvSpPr>
        <p:spPr>
          <a:xfrm>
            <a:off x="4788024" y="2420888"/>
            <a:ext cx="4355976" cy="1938992"/>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Sólo contribuyen al flujo las “tapas” del cilindro: </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b="1" dirty="0">
              <a:solidFill>
                <a:srgbClr val="000099"/>
              </a:solidFill>
            </a:endParaRP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Carga encerrada: </a:t>
            </a:r>
          </a:p>
        </p:txBody>
      </p:sp>
      <p:pic>
        <p:nvPicPr>
          <p:cNvPr id="343046" name="Picture 6" descr="E:\Capítulos\ch22\figure-22-20.jpg"/>
          <p:cNvPicPr>
            <a:picLocks noChangeAspect="1" noChangeArrowheads="1"/>
          </p:cNvPicPr>
          <p:nvPr/>
        </p:nvPicPr>
        <p:blipFill>
          <a:blip r:embed="rId3" cstate="print"/>
          <a:srcRect/>
          <a:stretch>
            <a:fillRect/>
          </a:stretch>
        </p:blipFill>
        <p:spPr bwMode="auto">
          <a:xfrm>
            <a:off x="79143" y="813048"/>
            <a:ext cx="4420849" cy="3696072"/>
          </a:xfrm>
          <a:prstGeom prst="rect">
            <a:avLst/>
          </a:prstGeom>
          <a:noFill/>
          <a:ln>
            <a:solidFill>
              <a:schemeClr val="accent1"/>
            </a:solidFill>
          </a:ln>
        </p:spPr>
      </p:pic>
      <p:graphicFrame>
        <p:nvGraphicFramePr>
          <p:cNvPr id="353283" name="Object 3"/>
          <p:cNvGraphicFramePr>
            <a:graphicFrameLocks noChangeAspect="1"/>
          </p:cNvGraphicFramePr>
          <p:nvPr/>
        </p:nvGraphicFramePr>
        <p:xfrm>
          <a:off x="5530850" y="1125538"/>
          <a:ext cx="2665413" cy="1151334"/>
        </p:xfrm>
        <a:graphic>
          <a:graphicData uri="http://schemas.openxmlformats.org/presentationml/2006/ole">
            <mc:AlternateContent xmlns:mc="http://schemas.openxmlformats.org/markup-compatibility/2006">
              <mc:Choice xmlns:v="urn:schemas-microsoft-com:vml" Requires="v">
                <p:oleObj name="OpenOffice.org" r:id="rId4" imgW="972720" imgH="415800" progId="opendocument.MathDocument.1">
                  <p:embed/>
                </p:oleObj>
              </mc:Choice>
              <mc:Fallback>
                <p:oleObj name="OpenOffice.org" r:id="rId4" imgW="972720" imgH="415800" progId="opendocument.MathDocument.1">
                  <p:embed/>
                  <p:pic>
                    <p:nvPicPr>
                      <p:cNvPr id="35328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50" y="1125538"/>
                        <a:ext cx="2665413" cy="1151334"/>
                      </a:xfrm>
                      <a:prstGeom prst="rect">
                        <a:avLst/>
                      </a:prstGeom>
                      <a:solidFill>
                        <a:srgbClr val="FFFF99"/>
                      </a:solidFill>
                      <a:ln w="25400">
                        <a:solidFill>
                          <a:schemeClr val="tx1"/>
                        </a:solidFill>
                        <a:miter lim="800000"/>
                        <a:headEnd/>
                        <a:tailEnd/>
                      </a:ln>
                    </p:spPr>
                  </p:pic>
                </p:oleObj>
              </mc:Fallback>
            </mc:AlternateContent>
          </a:graphicData>
        </a:graphic>
      </p:graphicFrame>
      <p:graphicFrame>
        <p:nvGraphicFramePr>
          <p:cNvPr id="353284" name="Object 4"/>
          <p:cNvGraphicFramePr>
            <a:graphicFrameLocks noChangeAspect="1"/>
          </p:cNvGraphicFramePr>
          <p:nvPr/>
        </p:nvGraphicFramePr>
        <p:xfrm>
          <a:off x="5076056" y="3346698"/>
          <a:ext cx="3035300" cy="514350"/>
        </p:xfrm>
        <a:graphic>
          <a:graphicData uri="http://schemas.openxmlformats.org/presentationml/2006/ole">
            <mc:AlternateContent xmlns:mc="http://schemas.openxmlformats.org/markup-compatibility/2006">
              <mc:Choice xmlns:v="urn:schemas-microsoft-com:vml" Requires="v">
                <p:oleObj name="OpenOffice.org" r:id="rId6" imgW="1107360" imgH="212400" progId="opendocument.MathDocument.1">
                  <p:embed/>
                </p:oleObj>
              </mc:Choice>
              <mc:Fallback>
                <p:oleObj name="OpenOffice.org" r:id="rId6" imgW="1107360" imgH="212400" progId="opendocument.MathDocument.1">
                  <p:embed/>
                  <p:pic>
                    <p:nvPicPr>
                      <p:cNvPr id="35328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3346698"/>
                        <a:ext cx="3035300" cy="514350"/>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graphicFrame>
        <p:nvGraphicFramePr>
          <p:cNvPr id="353285" name="Object 5"/>
          <p:cNvGraphicFramePr>
            <a:graphicFrameLocks noChangeAspect="1"/>
          </p:cNvGraphicFramePr>
          <p:nvPr/>
        </p:nvGraphicFramePr>
        <p:xfrm>
          <a:off x="1104900" y="5373688"/>
          <a:ext cx="2462213" cy="936625"/>
        </p:xfrm>
        <a:graphic>
          <a:graphicData uri="http://schemas.openxmlformats.org/presentationml/2006/ole">
            <mc:AlternateContent xmlns:mc="http://schemas.openxmlformats.org/markup-compatibility/2006">
              <mc:Choice xmlns:v="urn:schemas-microsoft-com:vml" Requires="v">
                <p:oleObj name="OpenOffice.org" r:id="rId8" imgW="899280" imgH="387000" progId="opendocument.MathDocument.1">
                  <p:embed/>
                </p:oleObj>
              </mc:Choice>
              <mc:Fallback>
                <p:oleObj name="OpenOffice.org" r:id="rId8" imgW="899280" imgH="387000" progId="opendocument.MathDocument.1">
                  <p:embed/>
                  <p:pic>
                    <p:nvPicPr>
                      <p:cNvPr id="35328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4900" y="5373688"/>
                        <a:ext cx="2462213" cy="936625"/>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graphicFrame>
        <p:nvGraphicFramePr>
          <p:cNvPr id="353286" name="Object 6"/>
          <p:cNvGraphicFramePr>
            <a:graphicFrameLocks noChangeAspect="1"/>
          </p:cNvGraphicFramePr>
          <p:nvPr/>
        </p:nvGraphicFramePr>
        <p:xfrm>
          <a:off x="5148064" y="4432598"/>
          <a:ext cx="1774825" cy="436562"/>
        </p:xfrm>
        <a:graphic>
          <a:graphicData uri="http://schemas.openxmlformats.org/presentationml/2006/ole">
            <mc:AlternateContent xmlns:mc="http://schemas.openxmlformats.org/markup-compatibility/2006">
              <mc:Choice xmlns:v="urn:schemas-microsoft-com:vml" Requires="v">
                <p:oleObj name="OpenOffice.org" r:id="rId10" imgW="647280" imgH="181080" progId="opendocument.MathDocument.1">
                  <p:embed/>
                </p:oleObj>
              </mc:Choice>
              <mc:Fallback>
                <p:oleObj name="OpenOffice.org" r:id="rId10" imgW="647280" imgH="181080" progId="opendocument.MathDocument.1">
                  <p:embed/>
                  <p:pic>
                    <p:nvPicPr>
                      <p:cNvPr id="35328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8064" y="4432598"/>
                        <a:ext cx="1774825" cy="436562"/>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graphicFrame>
        <p:nvGraphicFramePr>
          <p:cNvPr id="353287" name="Object 7"/>
          <p:cNvGraphicFramePr>
            <a:graphicFrameLocks noChangeAspect="1"/>
          </p:cNvGraphicFramePr>
          <p:nvPr/>
        </p:nvGraphicFramePr>
        <p:xfrm>
          <a:off x="5616575" y="5373688"/>
          <a:ext cx="1898650" cy="1007640"/>
        </p:xfrm>
        <a:graphic>
          <a:graphicData uri="http://schemas.openxmlformats.org/presentationml/2006/ole">
            <mc:AlternateContent xmlns:mc="http://schemas.openxmlformats.org/markup-compatibility/2006">
              <mc:Choice xmlns:v="urn:schemas-microsoft-com:vml" Requires="v">
                <p:oleObj name="OpenOffice.org" r:id="rId12" imgW="693360" imgH="387000" progId="opendocument.MathDocument.1">
                  <p:embed/>
                </p:oleObj>
              </mc:Choice>
              <mc:Fallback>
                <p:oleObj name="OpenOffice.org" r:id="rId12" imgW="693360" imgH="387000" progId="opendocument.MathDocument.1">
                  <p:embed/>
                  <p:pic>
                    <p:nvPicPr>
                      <p:cNvPr id="35328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16575" y="5373688"/>
                        <a:ext cx="1898650" cy="1007640"/>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1" name="10 Rectángulo"/>
          <p:cNvSpPr/>
          <p:nvPr/>
        </p:nvSpPr>
        <p:spPr>
          <a:xfrm>
            <a:off x="4609134" y="5517232"/>
            <a:ext cx="538930" cy="523220"/>
          </a:xfrm>
          <a:prstGeom prst="rect">
            <a:avLst/>
          </a:prstGeom>
        </p:spPr>
        <p:txBody>
          <a:bodyPr wrap="none">
            <a:spAutoFit/>
          </a:bodyPr>
          <a:lstStyle/>
          <a:p>
            <a:r>
              <a:rPr lang="es-ES" sz="2800" dirty="0">
                <a:solidFill>
                  <a:srgbClr val="000099"/>
                </a:solidFill>
                <a:latin typeface="Matura MT Script Capitals"/>
                <a:sym typeface="Symbol"/>
              </a:rPr>
              <a:t></a:t>
            </a:r>
            <a:endParaRPr lang="en-US" sz="2800" dirty="0"/>
          </a:p>
        </p:txBody>
      </p:sp>
      <p:sp>
        <p:nvSpPr>
          <p:cNvPr id="12" name="11 Rectángulo"/>
          <p:cNvSpPr/>
          <p:nvPr/>
        </p:nvSpPr>
        <p:spPr>
          <a:xfrm>
            <a:off x="622" y="5498068"/>
            <a:ext cx="538930" cy="523220"/>
          </a:xfrm>
          <a:prstGeom prst="rect">
            <a:avLst/>
          </a:prstGeom>
        </p:spPr>
        <p:txBody>
          <a:bodyPr wrap="none">
            <a:spAutoFit/>
          </a:bodyPr>
          <a:lstStyle/>
          <a:p>
            <a:r>
              <a:rPr lang="es-ES" sz="2800" dirty="0">
                <a:solidFill>
                  <a:srgbClr val="000099"/>
                </a:solidFill>
                <a:latin typeface="Matura MT Script Capitals"/>
                <a:sym typeface="Symbol"/>
              </a:rPr>
              <a:t></a:t>
            </a:r>
            <a:endParaRPr lang="en-US" sz="2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73024" y="116632"/>
            <a:ext cx="896347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1) Ley de Gauss: plano infinito cargado</a:t>
            </a:r>
            <a:endParaRPr lang="es-ES" sz="3600" b="1" i="1" baseline="-25000" dirty="0">
              <a:solidFill>
                <a:srgbClr val="000099"/>
              </a:solidFill>
            </a:endParaRPr>
          </a:p>
        </p:txBody>
      </p:sp>
      <p:graphicFrame>
        <p:nvGraphicFramePr>
          <p:cNvPr id="353287" name="Object 7"/>
          <p:cNvGraphicFramePr>
            <a:graphicFrameLocks noChangeAspect="1"/>
          </p:cNvGraphicFramePr>
          <p:nvPr/>
        </p:nvGraphicFramePr>
        <p:xfrm>
          <a:off x="5076056" y="908720"/>
          <a:ext cx="3600400" cy="2469367"/>
        </p:xfrm>
        <a:graphic>
          <a:graphicData uri="http://schemas.openxmlformats.org/presentationml/2006/ole">
            <mc:AlternateContent xmlns:mc="http://schemas.openxmlformats.org/markup-compatibility/2006">
              <mc:Choice xmlns:v="urn:schemas-microsoft-com:vml" Requires="v">
                <p:oleObj name="OpenOffice.org" r:id="rId3" imgW="1419480" imgH="781560" progId="opendocument.MathDocument.1">
                  <p:embed/>
                </p:oleObj>
              </mc:Choice>
              <mc:Fallback>
                <p:oleObj name="OpenOffice.org" r:id="rId3" imgW="1419480" imgH="781560" progId="opendocument.MathDocument.1">
                  <p:embed/>
                  <p:pic>
                    <p:nvPicPr>
                      <p:cNvPr id="35328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908720"/>
                        <a:ext cx="3600400" cy="2469367"/>
                      </a:xfrm>
                      <a:prstGeom prst="rect">
                        <a:avLst/>
                      </a:prstGeom>
                      <a:solidFill>
                        <a:srgbClr val="FFFF99"/>
                      </a:solidFill>
                      <a:ln w="25400">
                        <a:solidFill>
                          <a:schemeClr val="tx1"/>
                        </a:solidFill>
                        <a:miter lim="800000"/>
                        <a:headEnd/>
                        <a:tailEnd/>
                      </a:ln>
                    </p:spPr>
                  </p:pic>
                </p:oleObj>
              </mc:Fallback>
            </mc:AlternateContent>
          </a:graphicData>
        </a:graphic>
      </p:graphicFrame>
      <p:pic>
        <p:nvPicPr>
          <p:cNvPr id="13" name="Picture 4" descr="http://www.physics.sjsu.edu/becker/physics51/images/23_17Cylinder_Plane.JPG"/>
          <p:cNvPicPr>
            <a:picLocks noChangeAspect="1" noChangeArrowheads="1"/>
          </p:cNvPicPr>
          <p:nvPr/>
        </p:nvPicPr>
        <p:blipFill>
          <a:blip r:embed="rId5" cstate="print"/>
          <a:srcRect/>
          <a:stretch>
            <a:fillRect/>
          </a:stretch>
        </p:blipFill>
        <p:spPr bwMode="auto">
          <a:xfrm>
            <a:off x="107504" y="908720"/>
            <a:ext cx="4464496" cy="3646006"/>
          </a:xfrm>
          <a:prstGeom prst="rect">
            <a:avLst/>
          </a:prstGeom>
          <a:noFill/>
          <a:ln>
            <a:solidFill>
              <a:schemeClr val="accent1"/>
            </a:solidFill>
          </a:ln>
        </p:spPr>
      </p:pic>
      <p:pic>
        <p:nvPicPr>
          <p:cNvPr id="14" name="Picture 2"/>
          <p:cNvPicPr>
            <a:picLocks noChangeAspect="1" noChangeArrowheads="1"/>
          </p:cNvPicPr>
          <p:nvPr/>
        </p:nvPicPr>
        <p:blipFill>
          <a:blip r:embed="rId6" cstate="print"/>
          <a:srcRect/>
          <a:stretch>
            <a:fillRect/>
          </a:stretch>
        </p:blipFill>
        <p:spPr bwMode="auto">
          <a:xfrm>
            <a:off x="5148064" y="3501008"/>
            <a:ext cx="3312368" cy="3285842"/>
          </a:xfrm>
          <a:prstGeom prst="rect">
            <a:avLst/>
          </a:prstGeom>
          <a:noFill/>
          <a:ln w="9525">
            <a:solidFill>
              <a:srgbClr val="000099"/>
            </a:solid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73024" y="116632"/>
            <a:ext cx="896347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1) Ley de Gauss: plano infinito cargado</a:t>
            </a:r>
            <a:endParaRPr lang="es-ES" sz="3600" b="1" i="1" baseline="-25000" dirty="0">
              <a:solidFill>
                <a:srgbClr val="000099"/>
              </a:solidFill>
            </a:endParaRPr>
          </a:p>
        </p:txBody>
      </p:sp>
      <p:graphicFrame>
        <p:nvGraphicFramePr>
          <p:cNvPr id="353287" name="Object 7"/>
          <p:cNvGraphicFramePr>
            <a:graphicFrameLocks noChangeAspect="1"/>
          </p:cNvGraphicFramePr>
          <p:nvPr/>
        </p:nvGraphicFramePr>
        <p:xfrm>
          <a:off x="395536" y="836712"/>
          <a:ext cx="3600400" cy="2520280"/>
        </p:xfrm>
        <a:graphic>
          <a:graphicData uri="http://schemas.openxmlformats.org/presentationml/2006/ole">
            <mc:AlternateContent xmlns:mc="http://schemas.openxmlformats.org/markup-compatibility/2006">
              <mc:Choice xmlns:v="urn:schemas-microsoft-com:vml" Requires="v">
                <p:oleObj name="OpenOffice.org" r:id="rId3" imgW="1419480" imgH="781560" progId="opendocument.MathDocument.1">
                  <p:embed/>
                </p:oleObj>
              </mc:Choice>
              <mc:Fallback>
                <p:oleObj name="OpenOffice.org" r:id="rId3" imgW="1419480" imgH="781560" progId="opendocument.MathDocument.1">
                  <p:embed/>
                  <p:pic>
                    <p:nvPicPr>
                      <p:cNvPr id="35328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836712"/>
                        <a:ext cx="3600400" cy="2520280"/>
                      </a:xfrm>
                      <a:prstGeom prst="rect">
                        <a:avLst/>
                      </a:prstGeom>
                      <a:solidFill>
                        <a:srgbClr val="FFFF99"/>
                      </a:solidFill>
                      <a:ln w="25400">
                        <a:solidFill>
                          <a:schemeClr val="tx1"/>
                        </a:solidFill>
                        <a:miter lim="800000"/>
                        <a:headEnd/>
                        <a:tailEnd/>
                      </a:ln>
                    </p:spPr>
                  </p:pic>
                </p:oleObj>
              </mc:Fallback>
            </mc:AlternateContent>
          </a:graphicData>
        </a:graphic>
      </p:graphicFrame>
      <p:pic>
        <p:nvPicPr>
          <p:cNvPr id="13" name="Picture 4" descr="http://www.physics.sjsu.edu/becker/physics51/images/23_17Cylinder_Plane.JPG"/>
          <p:cNvPicPr>
            <a:picLocks noChangeAspect="1" noChangeArrowheads="1"/>
          </p:cNvPicPr>
          <p:nvPr/>
        </p:nvPicPr>
        <p:blipFill>
          <a:blip r:embed="rId5" cstate="print"/>
          <a:srcRect/>
          <a:stretch>
            <a:fillRect/>
          </a:stretch>
        </p:blipFill>
        <p:spPr bwMode="auto">
          <a:xfrm>
            <a:off x="107504" y="3501008"/>
            <a:ext cx="3960440" cy="3234360"/>
          </a:xfrm>
          <a:prstGeom prst="rect">
            <a:avLst/>
          </a:prstGeom>
          <a:noFill/>
          <a:ln>
            <a:solidFill>
              <a:schemeClr val="accent1"/>
            </a:solidFill>
          </a:ln>
        </p:spPr>
      </p:pic>
      <p:sp>
        <p:nvSpPr>
          <p:cNvPr id="6" name="5 Rectángulo"/>
          <p:cNvSpPr/>
          <p:nvPr/>
        </p:nvSpPr>
        <p:spPr>
          <a:xfrm>
            <a:off x="4139952" y="1052736"/>
            <a:ext cx="4968552" cy="430887"/>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Potencial </a:t>
            </a:r>
            <a:r>
              <a:rPr lang="es-ES" sz="2200" i="1" dirty="0">
                <a:solidFill>
                  <a:srgbClr val="000099"/>
                </a:solidFill>
              </a:rPr>
              <a:t>V</a:t>
            </a:r>
            <a:r>
              <a:rPr lang="es-ES" sz="2200" dirty="0">
                <a:solidFill>
                  <a:srgbClr val="000099"/>
                </a:solidFill>
              </a:rPr>
              <a:t>: Integrando </a:t>
            </a:r>
            <a:r>
              <a:rPr lang="es-ES" sz="2200" i="1" dirty="0">
                <a:solidFill>
                  <a:srgbClr val="000099"/>
                </a:solidFill>
              </a:rPr>
              <a:t>E</a:t>
            </a:r>
            <a:r>
              <a:rPr lang="es-ES" sz="2200" dirty="0">
                <a:solidFill>
                  <a:srgbClr val="000099"/>
                </a:solidFill>
              </a:rPr>
              <a:t> (constante):</a:t>
            </a:r>
            <a:endParaRPr lang="es-ES" sz="2400" dirty="0">
              <a:solidFill>
                <a:srgbClr val="000099"/>
              </a:solidFill>
            </a:endParaRPr>
          </a:p>
        </p:txBody>
      </p:sp>
      <p:pic>
        <p:nvPicPr>
          <p:cNvPr id="7" name="Picture 10" descr="E:\Capítulos\ch23\figure-23-13.jpg"/>
          <p:cNvPicPr>
            <a:picLocks noChangeAspect="1" noChangeArrowheads="1"/>
          </p:cNvPicPr>
          <p:nvPr/>
        </p:nvPicPr>
        <p:blipFill>
          <a:blip r:embed="rId6" cstate="print"/>
          <a:srcRect/>
          <a:stretch>
            <a:fillRect/>
          </a:stretch>
        </p:blipFill>
        <p:spPr bwMode="auto">
          <a:xfrm>
            <a:off x="4499992" y="4149080"/>
            <a:ext cx="4464496" cy="1875155"/>
          </a:xfrm>
          <a:prstGeom prst="rect">
            <a:avLst/>
          </a:prstGeom>
          <a:noFill/>
          <a:ln>
            <a:solidFill>
              <a:srgbClr val="000099"/>
            </a:solidFill>
          </a:ln>
        </p:spPr>
      </p:pic>
      <p:graphicFrame>
        <p:nvGraphicFramePr>
          <p:cNvPr id="444419" name="Object 3"/>
          <p:cNvGraphicFramePr>
            <a:graphicFrameLocks noChangeAspect="1"/>
          </p:cNvGraphicFramePr>
          <p:nvPr/>
        </p:nvGraphicFramePr>
        <p:xfrm>
          <a:off x="4716016" y="1628800"/>
          <a:ext cx="3476625" cy="422275"/>
        </p:xfrm>
        <a:graphic>
          <a:graphicData uri="http://schemas.openxmlformats.org/presentationml/2006/ole">
            <mc:AlternateContent xmlns:mc="http://schemas.openxmlformats.org/markup-compatibility/2006">
              <mc:Choice xmlns:v="urn:schemas-microsoft-com:vml" Requires="v">
                <p:oleObj name="OpenOffice.org" r:id="rId7" imgW="1314000" imgH="181080" progId="opendocument.MathDocument.1">
                  <p:embed/>
                </p:oleObj>
              </mc:Choice>
              <mc:Fallback>
                <p:oleObj name="OpenOffice.org" r:id="rId7" imgW="1314000" imgH="181080" progId="opendocument.MathDocument.1">
                  <p:embed/>
                  <p:pic>
                    <p:nvPicPr>
                      <p:cNvPr id="44441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1628800"/>
                        <a:ext cx="3476625" cy="422275"/>
                      </a:xfrm>
                      <a:prstGeom prst="rect">
                        <a:avLst/>
                      </a:prstGeom>
                      <a:solidFill>
                        <a:srgbClr val="FFFF99"/>
                      </a:solidFill>
                      <a:ln w="25400">
                        <a:solidFill>
                          <a:schemeClr val="tx1"/>
                        </a:solidFill>
                        <a:miter lim="800000"/>
                        <a:headEnd/>
                        <a:tailEnd/>
                      </a:ln>
                    </p:spPr>
                  </p:pic>
                </p:oleObj>
              </mc:Fallback>
            </mc:AlternateContent>
          </a:graphicData>
        </a:graphic>
      </p:graphicFrame>
      <p:graphicFrame>
        <p:nvGraphicFramePr>
          <p:cNvPr id="444420" name="Object 4"/>
          <p:cNvGraphicFramePr>
            <a:graphicFrameLocks noChangeAspect="1"/>
          </p:cNvGraphicFramePr>
          <p:nvPr/>
        </p:nvGraphicFramePr>
        <p:xfrm>
          <a:off x="4475357" y="2348880"/>
          <a:ext cx="4417123" cy="1368152"/>
        </p:xfrm>
        <a:graphic>
          <a:graphicData uri="http://schemas.openxmlformats.org/presentationml/2006/ole">
            <mc:AlternateContent xmlns:mc="http://schemas.openxmlformats.org/markup-compatibility/2006">
              <mc:Choice xmlns:v="urn:schemas-microsoft-com:vml" Requires="v">
                <p:oleObj name="OpenOffice.org" r:id="rId9" imgW="1398960" imgH="387000" progId="opendocument.MathDocument.1">
                  <p:embed/>
                </p:oleObj>
              </mc:Choice>
              <mc:Fallback>
                <p:oleObj name="OpenOffice.org" r:id="rId9" imgW="1398960" imgH="387000" progId="opendocument.MathDocument.1">
                  <p:embed/>
                  <p:pic>
                    <p:nvPicPr>
                      <p:cNvPr id="44442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5357" y="2348880"/>
                        <a:ext cx="4417123" cy="1368152"/>
                      </a:xfrm>
                      <a:prstGeom prst="rect">
                        <a:avLst/>
                      </a:prstGeom>
                      <a:solidFill>
                        <a:srgbClr val="FFFF99"/>
                      </a:solidFill>
                      <a:ln w="25400">
                        <a:solidFill>
                          <a:schemeClr val="tx1"/>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802918-034A-4CB5-80EE-A9F864BF5024}"/>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D4EF1D47-41E3-4FD1-9B7B-3F53F4A901FD}"/>
              </a:ext>
            </a:extLst>
          </p:cNvPr>
          <p:cNvPicPr>
            <a:picLocks noChangeAspect="1"/>
          </p:cNvPicPr>
          <p:nvPr/>
        </p:nvPicPr>
        <p:blipFill>
          <a:blip r:embed="rId2"/>
          <a:stretch>
            <a:fillRect/>
          </a:stretch>
        </p:blipFill>
        <p:spPr>
          <a:xfrm>
            <a:off x="150567" y="764704"/>
            <a:ext cx="8842866" cy="5584501"/>
          </a:xfrm>
          <a:prstGeom prst="rect">
            <a:avLst/>
          </a:prstGeom>
        </p:spPr>
      </p:pic>
      <p:sp>
        <p:nvSpPr>
          <p:cNvPr id="6" name="Título 5">
            <a:extLst>
              <a:ext uri="{FF2B5EF4-FFF2-40B4-BE49-F238E27FC236}">
                <a16:creationId xmlns:a16="http://schemas.microsoft.com/office/drawing/2014/main" id="{6CB7B7BF-2580-4241-A2F1-15B9E0F461C8}"/>
              </a:ext>
            </a:extLst>
          </p:cNvPr>
          <p:cNvSpPr txBox="1">
            <a:spLocks noGrp="1"/>
          </p:cNvSpPr>
          <p:nvPr>
            <p:ph type="title"/>
          </p:nvPr>
        </p:nvSpPr>
        <p:spPr>
          <a:xfrm>
            <a:off x="32682" y="85453"/>
            <a:ext cx="7059598" cy="369332"/>
          </a:xfrm>
          <a:prstGeom prst="rect">
            <a:avLst/>
          </a:prstGeom>
          <a:solidFill>
            <a:srgbClr val="FFCCFF"/>
          </a:solidFill>
          <a:ln>
            <a:solidFill>
              <a:schemeClr val="tx1"/>
            </a:solidFill>
          </a:ln>
        </p:spPr>
        <p:txBody>
          <a:bodyPr wrap="square">
            <a:spAutoFit/>
          </a:bodyPr>
          <a:lstStyle/>
          <a:p>
            <a:r>
              <a:rPr lang="es-ES" sz="1800" b="1" dirty="0">
                <a:solidFill>
                  <a:srgbClr val="555555"/>
                </a:solidFill>
                <a:latin typeface="Open Sans"/>
              </a:rPr>
              <a:t>5</a:t>
            </a:r>
            <a:r>
              <a:rPr lang="es-ES" sz="1800" b="0" i="0" dirty="0">
                <a:solidFill>
                  <a:srgbClr val="555555"/>
                </a:solidFill>
                <a:effectLst/>
                <a:latin typeface="Open Sans"/>
              </a:rPr>
              <a:t>. Campo eléctrico creado por dos planos infinitos de igual carga</a:t>
            </a:r>
            <a:endParaRPr lang="es-ES" sz="1800" dirty="0"/>
          </a:p>
        </p:txBody>
      </p:sp>
    </p:spTree>
    <p:extLst>
      <p:ext uri="{BB962C8B-B14F-4D97-AF65-F5344CB8AC3E}">
        <p14:creationId xmlns:p14="http://schemas.microsoft.com/office/powerpoint/2010/main" val="1383195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9CDF95F-FEFF-489A-A642-5EB5334D8D61}"/>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5E4F999D-2697-4C91-A87F-246B6ED095FF}"/>
              </a:ext>
            </a:extLst>
          </p:cNvPr>
          <p:cNvPicPr>
            <a:picLocks noChangeAspect="1"/>
          </p:cNvPicPr>
          <p:nvPr/>
        </p:nvPicPr>
        <p:blipFill>
          <a:blip r:embed="rId2"/>
          <a:stretch>
            <a:fillRect/>
          </a:stretch>
        </p:blipFill>
        <p:spPr>
          <a:xfrm>
            <a:off x="0" y="617458"/>
            <a:ext cx="9144000" cy="5623084"/>
          </a:xfrm>
          <a:prstGeom prst="rect">
            <a:avLst/>
          </a:prstGeom>
        </p:spPr>
      </p:pic>
      <p:sp>
        <p:nvSpPr>
          <p:cNvPr id="6" name="Título 5">
            <a:extLst>
              <a:ext uri="{FF2B5EF4-FFF2-40B4-BE49-F238E27FC236}">
                <a16:creationId xmlns:a16="http://schemas.microsoft.com/office/drawing/2014/main" id="{76444CA9-8BEA-432B-B932-6AFF12F4AB15}"/>
              </a:ext>
            </a:extLst>
          </p:cNvPr>
          <p:cNvSpPr txBox="1">
            <a:spLocks noGrp="1"/>
          </p:cNvSpPr>
          <p:nvPr>
            <p:ph type="title"/>
          </p:nvPr>
        </p:nvSpPr>
        <p:spPr>
          <a:xfrm>
            <a:off x="2229904" y="101879"/>
            <a:ext cx="6843574" cy="369332"/>
          </a:xfrm>
          <a:prstGeom prst="rect">
            <a:avLst/>
          </a:prstGeom>
          <a:solidFill>
            <a:srgbClr val="FFCCFF"/>
          </a:solidFill>
          <a:ln>
            <a:solidFill>
              <a:schemeClr val="tx1"/>
            </a:solidFill>
          </a:ln>
        </p:spPr>
        <p:txBody>
          <a:bodyPr wrap="square">
            <a:spAutoFit/>
          </a:bodyPr>
          <a:lstStyle/>
          <a:p>
            <a:r>
              <a:rPr lang="es-ES" sz="1800" b="0" i="0" dirty="0">
                <a:solidFill>
                  <a:srgbClr val="555555"/>
                </a:solidFill>
                <a:effectLst/>
                <a:latin typeface="Open Sans"/>
              </a:rPr>
              <a:t> Campo eléctrico creado por dos planos infinitos de igual carga</a:t>
            </a:r>
            <a:endParaRPr lang="es-ES" sz="1800" dirty="0"/>
          </a:p>
        </p:txBody>
      </p:sp>
      <p:sp>
        <p:nvSpPr>
          <p:cNvPr id="7" name="Text Box 1">
            <a:extLst>
              <a:ext uri="{FF2B5EF4-FFF2-40B4-BE49-F238E27FC236}">
                <a16:creationId xmlns:a16="http://schemas.microsoft.com/office/drawing/2014/main" id="{B6B9E948-8AE6-4409-A000-64BB0DEC60E0}"/>
              </a:ext>
            </a:extLst>
          </p:cNvPr>
          <p:cNvSpPr txBox="1">
            <a:spLocks noChangeArrowheads="1"/>
          </p:cNvSpPr>
          <p:nvPr/>
        </p:nvSpPr>
        <p:spPr bwMode="auto">
          <a:xfrm>
            <a:off x="77362" y="70011"/>
            <a:ext cx="2046366" cy="433068"/>
          </a:xfrm>
          <a:prstGeom prst="rect">
            <a:avLst/>
          </a:prstGeom>
          <a:solidFill>
            <a:srgbClr val="CCFFFF"/>
          </a:solidFill>
          <a:ln w="9525">
            <a:solidFill>
              <a:srgbClr val="CCFFFF"/>
            </a:solid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dirty="0">
                <a:solidFill>
                  <a:schemeClr val="tx1"/>
                </a:solidFill>
              </a:rPr>
              <a:t>Problema 5 </a:t>
            </a:r>
            <a:r>
              <a:rPr lang="es-ES" dirty="0" err="1">
                <a:solidFill>
                  <a:schemeClr val="tx1"/>
                </a:solidFill>
              </a:rPr>
              <a:t>cont</a:t>
            </a:r>
            <a:r>
              <a:rPr lang="es-ES" dirty="0">
                <a:solidFill>
                  <a:schemeClr val="tx1"/>
                </a:solidFill>
              </a:rPr>
              <a:t>:</a:t>
            </a:r>
            <a:r>
              <a:rPr lang="es-ES" sz="2200" dirty="0">
                <a:solidFill>
                  <a:srgbClr val="000099"/>
                </a:solidFill>
              </a:rPr>
              <a:t> </a:t>
            </a:r>
          </a:p>
        </p:txBody>
      </p:sp>
    </p:spTree>
    <p:extLst>
      <p:ext uri="{BB962C8B-B14F-4D97-AF65-F5344CB8AC3E}">
        <p14:creationId xmlns:p14="http://schemas.microsoft.com/office/powerpoint/2010/main" val="50032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107504" y="1018611"/>
            <a:ext cx="8856984" cy="833178"/>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También aunque las moléculas o átomos no sean polares, en general </a:t>
            </a:r>
            <a:r>
              <a:rPr lang="es-ES" sz="2400" i="1" dirty="0">
                <a:solidFill>
                  <a:srgbClr val="000099"/>
                </a:solidFill>
              </a:rPr>
              <a:t>se polarizan</a:t>
            </a:r>
            <a:r>
              <a:rPr lang="es-ES" sz="2400" dirty="0">
                <a:solidFill>
                  <a:srgbClr val="000099"/>
                </a:solidFill>
              </a:rPr>
              <a:t> en presencia de un campo </a:t>
            </a:r>
            <a:r>
              <a:rPr lang="es-ES" sz="2400" b="1" i="1" dirty="0">
                <a:solidFill>
                  <a:srgbClr val="000099"/>
                </a:solidFill>
              </a:rPr>
              <a:t>E</a:t>
            </a:r>
            <a:r>
              <a:rPr lang="es-ES" sz="2400" dirty="0">
                <a:solidFill>
                  <a:srgbClr val="000099"/>
                </a:solidFill>
              </a:rPr>
              <a:t>:  </a:t>
            </a:r>
          </a:p>
        </p:txBody>
      </p:sp>
      <p:sp>
        <p:nvSpPr>
          <p:cNvPr id="9" name="Text Box 1"/>
          <p:cNvSpPr txBox="1">
            <a:spLocks noChangeArrowheads="1"/>
          </p:cNvSpPr>
          <p:nvPr/>
        </p:nvSpPr>
        <p:spPr bwMode="auto">
          <a:xfrm>
            <a:off x="251520" y="116632"/>
            <a:ext cx="871195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Dipolo eléctrico</a:t>
            </a:r>
            <a:endParaRPr lang="es-ES" sz="3600" i="1" baseline="-25000" dirty="0">
              <a:solidFill>
                <a:srgbClr val="000099"/>
              </a:solidFill>
            </a:endParaRPr>
          </a:p>
        </p:txBody>
      </p:sp>
      <p:sp>
        <p:nvSpPr>
          <p:cNvPr id="8" name="Text Box 1"/>
          <p:cNvSpPr txBox="1">
            <a:spLocks noChangeArrowheads="1"/>
          </p:cNvSpPr>
          <p:nvPr/>
        </p:nvSpPr>
        <p:spPr bwMode="auto">
          <a:xfrm>
            <a:off x="251520" y="5204367"/>
            <a:ext cx="2520280" cy="463846"/>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Átomo: No polar</a:t>
            </a:r>
            <a:endParaRPr lang="es-ES" sz="2400" b="1" dirty="0">
              <a:solidFill>
                <a:srgbClr val="000099"/>
              </a:solidFill>
            </a:endParaRPr>
          </a:p>
        </p:txBody>
      </p:sp>
      <p:pic>
        <p:nvPicPr>
          <p:cNvPr id="324610" name="Picture 2" descr="E:\Capítulos\ch24\figure-24-22.jpg"/>
          <p:cNvPicPr>
            <a:picLocks noChangeAspect="1" noChangeArrowheads="1"/>
          </p:cNvPicPr>
          <p:nvPr/>
        </p:nvPicPr>
        <p:blipFill>
          <a:blip r:embed="rId3" cstate="print"/>
          <a:srcRect/>
          <a:stretch>
            <a:fillRect/>
          </a:stretch>
        </p:blipFill>
        <p:spPr bwMode="auto">
          <a:xfrm>
            <a:off x="179512" y="2062121"/>
            <a:ext cx="5203304" cy="2951055"/>
          </a:xfrm>
          <a:prstGeom prst="rect">
            <a:avLst/>
          </a:prstGeom>
          <a:noFill/>
          <a:ln>
            <a:solidFill>
              <a:srgbClr val="000099"/>
            </a:solidFill>
          </a:ln>
        </p:spPr>
      </p:pic>
      <p:sp>
        <p:nvSpPr>
          <p:cNvPr id="10" name="Text Box 1"/>
          <p:cNvSpPr txBox="1">
            <a:spLocks noChangeArrowheads="1"/>
          </p:cNvSpPr>
          <p:nvPr/>
        </p:nvSpPr>
        <p:spPr bwMode="auto">
          <a:xfrm>
            <a:off x="5724128" y="2001174"/>
            <a:ext cx="3312368" cy="1571842"/>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En presencia de </a:t>
            </a:r>
            <a:r>
              <a:rPr lang="es-ES" sz="2400" b="1" i="1" dirty="0">
                <a:solidFill>
                  <a:srgbClr val="000099"/>
                </a:solidFill>
              </a:rPr>
              <a:t>E</a:t>
            </a:r>
            <a:r>
              <a:rPr lang="es-ES" sz="2400" dirty="0">
                <a:solidFill>
                  <a:srgbClr val="000099"/>
                </a:solidFill>
              </a:rPr>
              <a:t>: se </a:t>
            </a:r>
            <a:r>
              <a:rPr lang="es-ES" sz="2400" i="1" dirty="0">
                <a:solidFill>
                  <a:srgbClr val="000099"/>
                </a:solidFill>
              </a:rPr>
              <a:t>induce</a:t>
            </a:r>
            <a:r>
              <a:rPr lang="es-ES" sz="2400" dirty="0">
                <a:solidFill>
                  <a:srgbClr val="000099"/>
                </a:solidFill>
              </a:rPr>
              <a:t> un momento dipolar </a:t>
            </a:r>
            <a:r>
              <a:rPr lang="es-ES" sz="2400" b="1" i="1" dirty="0">
                <a:solidFill>
                  <a:srgbClr val="000099"/>
                </a:solidFill>
              </a:rPr>
              <a:t>p</a:t>
            </a:r>
            <a:r>
              <a:rPr lang="es-ES" sz="2400" dirty="0">
                <a:solidFill>
                  <a:srgbClr val="000099"/>
                </a:solidFill>
              </a:rPr>
              <a:t>: </a:t>
            </a:r>
            <a:r>
              <a:rPr lang="es-ES" sz="2400" i="1" dirty="0">
                <a:solidFill>
                  <a:srgbClr val="000099"/>
                </a:solidFill>
              </a:rPr>
              <a:t>polarización eléctrica</a:t>
            </a:r>
            <a:r>
              <a:rPr lang="es-ES" sz="2400" dirty="0">
                <a:solidFill>
                  <a:srgbClr val="000099"/>
                </a:solidFill>
              </a:rPr>
              <a:t> de la materia</a:t>
            </a:r>
            <a:endParaRPr lang="es-ES" sz="2400" b="1" dirty="0">
              <a:solidFill>
                <a:srgbClr val="000099"/>
              </a:solidFill>
            </a:endParaRPr>
          </a:p>
        </p:txBody>
      </p:sp>
      <p:pic>
        <p:nvPicPr>
          <p:cNvPr id="324611" name="Picture 3" descr="E:\Capítulos\ch24\figure-24-24.jpg"/>
          <p:cNvPicPr>
            <a:picLocks noChangeAspect="1" noChangeArrowheads="1"/>
          </p:cNvPicPr>
          <p:nvPr/>
        </p:nvPicPr>
        <p:blipFill>
          <a:blip r:embed="rId4" cstate="print"/>
          <a:srcRect/>
          <a:stretch>
            <a:fillRect/>
          </a:stretch>
        </p:blipFill>
        <p:spPr bwMode="auto">
          <a:xfrm>
            <a:off x="6228184" y="3981400"/>
            <a:ext cx="2552970" cy="2759968"/>
          </a:xfrm>
          <a:prstGeom prst="rect">
            <a:avLst/>
          </a:prstGeom>
          <a:noFill/>
        </p:spPr>
      </p:pic>
      <p:cxnSp>
        <p:nvCxnSpPr>
          <p:cNvPr id="11" name="10 Conector recto de flecha"/>
          <p:cNvCxnSpPr/>
          <p:nvPr/>
        </p:nvCxnSpPr>
        <p:spPr bwMode="auto">
          <a:xfrm flipH="1">
            <a:off x="5220072" y="3068960"/>
            <a:ext cx="576064" cy="1080120"/>
          </a:xfrm>
          <a:prstGeom prst="straightConnector1">
            <a:avLst/>
          </a:prstGeom>
          <a:solidFill>
            <a:srgbClr val="00B8FF"/>
          </a:solidFill>
          <a:ln w="50800" cap="flat" cmpd="sng" algn="ctr">
            <a:solidFill>
              <a:srgbClr val="FF0000"/>
            </a:solidFill>
            <a:prstDash val="solid"/>
            <a:round/>
            <a:headEnd type="none" w="med" len="med"/>
            <a:tailEnd type="arrow"/>
          </a:ln>
          <a:effectLst/>
        </p:spPr>
      </p:cxnSp>
      <p:cxnSp>
        <p:nvCxnSpPr>
          <p:cNvPr id="14" name="13 Conector recto de flecha"/>
          <p:cNvCxnSpPr/>
          <p:nvPr/>
        </p:nvCxnSpPr>
        <p:spPr bwMode="auto">
          <a:xfrm>
            <a:off x="6300192" y="3501008"/>
            <a:ext cx="576064" cy="1584176"/>
          </a:xfrm>
          <a:prstGeom prst="straightConnector1">
            <a:avLst/>
          </a:prstGeom>
          <a:solidFill>
            <a:srgbClr val="00B8FF"/>
          </a:solidFill>
          <a:ln w="50800" cap="flat" cmpd="sng" algn="ctr">
            <a:solidFill>
              <a:srgbClr val="FF0000"/>
            </a:solidFill>
            <a:prstDash val="solid"/>
            <a:round/>
            <a:headEnd type="none" w="med" len="med"/>
            <a:tailEnd type="arrow"/>
          </a:ln>
          <a:effectLst/>
        </p:spPr>
      </p:cxnSp>
      <p:cxnSp>
        <p:nvCxnSpPr>
          <p:cNvPr id="16" name="15 Conector recto de flecha"/>
          <p:cNvCxnSpPr/>
          <p:nvPr/>
        </p:nvCxnSpPr>
        <p:spPr bwMode="auto">
          <a:xfrm flipV="1">
            <a:off x="1187624" y="4725144"/>
            <a:ext cx="360040" cy="504056"/>
          </a:xfrm>
          <a:prstGeom prst="straightConnector1">
            <a:avLst/>
          </a:prstGeom>
          <a:solidFill>
            <a:srgbClr val="00B8FF"/>
          </a:solidFill>
          <a:ln w="50800" cap="flat" cmpd="sng" algn="ctr">
            <a:solidFill>
              <a:srgbClr val="FF0000"/>
            </a:solidFill>
            <a:prstDash val="solid"/>
            <a:round/>
            <a:headEnd type="none" w="med" len="med"/>
            <a:tailEnd type="arrow"/>
          </a:ln>
          <a:effectLst/>
        </p:spPr>
      </p:cxnSp>
      <p:sp>
        <p:nvSpPr>
          <p:cNvPr id="18" name="Text Box 1"/>
          <p:cNvSpPr txBox="1">
            <a:spLocks noChangeArrowheads="1"/>
          </p:cNvSpPr>
          <p:nvPr/>
        </p:nvSpPr>
        <p:spPr bwMode="auto">
          <a:xfrm>
            <a:off x="2555776" y="5805264"/>
            <a:ext cx="3456384" cy="833178"/>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FF0000"/>
                </a:solidFill>
              </a:rPr>
              <a:t>Comportamiento dieléctrico de la materia</a:t>
            </a:r>
            <a:endParaRPr lang="es-ES" sz="2400" b="1" dirty="0">
              <a:solidFill>
                <a:srgbClr val="FF0000"/>
              </a:solidFill>
            </a:endParaRPr>
          </a:p>
        </p:txBody>
      </p:sp>
      <p:sp>
        <p:nvSpPr>
          <p:cNvPr id="12" name="11 Rectángulo"/>
          <p:cNvSpPr/>
          <p:nvPr/>
        </p:nvSpPr>
        <p:spPr>
          <a:xfrm>
            <a:off x="8676456" y="4942909"/>
            <a:ext cx="504056" cy="646331"/>
          </a:xfrm>
          <a:prstGeom prst="rect">
            <a:avLst/>
          </a:prstGeom>
        </p:spPr>
        <p:txBody>
          <a:bodyPr wrap="square">
            <a:spAutoFit/>
          </a:bodyPr>
          <a:lstStyle/>
          <a:p>
            <a:r>
              <a:rPr lang="es-ES" sz="2800" b="1" dirty="0">
                <a:solidFill>
                  <a:srgbClr val="FF0000"/>
                </a:solidFill>
              </a:rPr>
              <a:t> </a:t>
            </a:r>
            <a:r>
              <a:rPr lang="es-ES" sz="3600" b="1" dirty="0">
                <a:solidFill>
                  <a:srgbClr val="FF0000"/>
                </a:solidFill>
              </a:rPr>
              <a:t>-</a:t>
            </a:r>
            <a:endParaRPr lang="en-US" sz="3600" dirty="0"/>
          </a:p>
        </p:txBody>
      </p:sp>
      <p:sp>
        <p:nvSpPr>
          <p:cNvPr id="13" name="12 Rectángulo"/>
          <p:cNvSpPr/>
          <p:nvPr/>
        </p:nvSpPr>
        <p:spPr>
          <a:xfrm>
            <a:off x="5580112" y="5013176"/>
            <a:ext cx="504056" cy="523220"/>
          </a:xfrm>
          <a:prstGeom prst="rect">
            <a:avLst/>
          </a:prstGeom>
        </p:spPr>
        <p:txBody>
          <a:bodyPr wrap="square">
            <a:spAutoFit/>
          </a:bodyPr>
          <a:lstStyle/>
          <a:p>
            <a:r>
              <a:rPr lang="es-ES" sz="2800" b="1" dirty="0">
                <a:solidFill>
                  <a:srgbClr val="FF0000"/>
                </a:solidFill>
              </a:rPr>
              <a:t> </a:t>
            </a:r>
            <a:r>
              <a:rPr lang="es-ES" sz="2800" b="1" dirty="0">
                <a:solidFill>
                  <a:srgbClr val="000099"/>
                </a:solidFill>
              </a:rPr>
              <a:t>+</a:t>
            </a:r>
            <a:endParaRPr lang="en-US" sz="2800" dirty="0">
              <a:solidFill>
                <a:srgbClr val="000099"/>
              </a:solidFill>
            </a:endParaRPr>
          </a:p>
        </p:txBody>
      </p:sp>
      <p:cxnSp>
        <p:nvCxnSpPr>
          <p:cNvPr id="17" name="16 Conector recto de flecha"/>
          <p:cNvCxnSpPr/>
          <p:nvPr/>
        </p:nvCxnSpPr>
        <p:spPr bwMode="auto">
          <a:xfrm>
            <a:off x="6804248" y="3861048"/>
            <a:ext cx="1440160" cy="0"/>
          </a:xfrm>
          <a:prstGeom prst="straightConnector1">
            <a:avLst/>
          </a:prstGeom>
          <a:solidFill>
            <a:srgbClr val="00B8FF"/>
          </a:solidFill>
          <a:ln w="69850" cap="flat" cmpd="sng" algn="ctr">
            <a:solidFill>
              <a:srgbClr val="800000"/>
            </a:solidFill>
            <a:prstDash val="solid"/>
            <a:round/>
            <a:headEnd type="none" w="med" len="med"/>
            <a:tailEnd type="triangle" w="med" len="lg"/>
          </a:ln>
          <a:effectLst/>
        </p:spPr>
      </p:cxnSp>
      <p:sp>
        <p:nvSpPr>
          <p:cNvPr id="27" name="26 Rectángulo"/>
          <p:cNvSpPr/>
          <p:nvPr/>
        </p:nvSpPr>
        <p:spPr>
          <a:xfrm>
            <a:off x="7236296" y="3471391"/>
            <a:ext cx="389850" cy="461665"/>
          </a:xfrm>
          <a:prstGeom prst="rect">
            <a:avLst/>
          </a:prstGeom>
        </p:spPr>
        <p:txBody>
          <a:bodyPr wrap="none">
            <a:spAutoFit/>
          </a:bodyPr>
          <a:lstStyle/>
          <a:p>
            <a:r>
              <a:rPr lang="es-ES" sz="2400" b="1" i="1" dirty="0">
                <a:solidFill>
                  <a:srgbClr val="000099"/>
                </a:solidFill>
              </a:rPr>
              <a:t>E</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73024" y="116632"/>
            <a:ext cx="8963472" cy="833178"/>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2) Dos planos infinitos uniformemente cargados de igual carga y signo opuesto (Condensador plano – paralelo)</a:t>
            </a:r>
            <a:endParaRPr lang="es-ES" sz="2400" b="1" i="1" baseline="-25000" dirty="0">
              <a:solidFill>
                <a:srgbClr val="000099"/>
              </a:solidFill>
            </a:endParaRPr>
          </a:p>
        </p:txBody>
      </p:sp>
      <p:sp>
        <p:nvSpPr>
          <p:cNvPr id="10" name="9 Rectángulo"/>
          <p:cNvSpPr/>
          <p:nvPr/>
        </p:nvSpPr>
        <p:spPr>
          <a:xfrm>
            <a:off x="4536504" y="1988840"/>
            <a:ext cx="4355976" cy="1785104"/>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Un plano:</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Condensador: </a:t>
            </a:r>
            <a:r>
              <a:rPr lang="es-ES" sz="2200" i="1" dirty="0">
                <a:solidFill>
                  <a:srgbClr val="000099"/>
                </a:solidFill>
              </a:rPr>
              <a:t>el doble</a:t>
            </a:r>
            <a:r>
              <a:rPr lang="es-ES" sz="2200" dirty="0">
                <a:solidFill>
                  <a:srgbClr val="000099"/>
                </a:solidFill>
              </a:rPr>
              <a:t> del resultado anterior:</a:t>
            </a:r>
          </a:p>
        </p:txBody>
      </p:sp>
      <p:graphicFrame>
        <p:nvGraphicFramePr>
          <p:cNvPr id="353287" name="Object 7"/>
          <p:cNvGraphicFramePr>
            <a:graphicFrameLocks noChangeAspect="1"/>
          </p:cNvGraphicFramePr>
          <p:nvPr/>
        </p:nvGraphicFramePr>
        <p:xfrm>
          <a:off x="5460016" y="3789040"/>
          <a:ext cx="2280336" cy="1296144"/>
        </p:xfrm>
        <a:graphic>
          <a:graphicData uri="http://schemas.openxmlformats.org/presentationml/2006/ole">
            <mc:AlternateContent xmlns:mc="http://schemas.openxmlformats.org/markup-compatibility/2006">
              <mc:Choice xmlns:v="urn:schemas-microsoft-com:vml" Requires="v">
                <p:oleObj name="OpenOffice.org" r:id="rId3" imgW="601920" imgH="387000" progId="opendocument.MathDocument.1">
                  <p:embed/>
                </p:oleObj>
              </mc:Choice>
              <mc:Fallback>
                <p:oleObj name="OpenOffice.org" r:id="rId3" imgW="601920" imgH="387000" progId="opendocument.MathDocument.1">
                  <p:embed/>
                  <p:pic>
                    <p:nvPicPr>
                      <p:cNvPr id="35328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0016" y="3789040"/>
                        <a:ext cx="2280336" cy="1296144"/>
                      </a:xfrm>
                      <a:prstGeom prst="rect">
                        <a:avLst/>
                      </a:prstGeom>
                      <a:solidFill>
                        <a:srgbClr val="FFFF99"/>
                      </a:solidFill>
                      <a:ln w="25400">
                        <a:solidFill>
                          <a:schemeClr val="tx1"/>
                        </a:solidFill>
                        <a:miter lim="800000"/>
                        <a:headEnd/>
                        <a:tailEnd/>
                      </a:ln>
                    </p:spPr>
                  </p:pic>
                </p:oleObj>
              </mc:Fallback>
            </mc:AlternateContent>
          </a:graphicData>
        </a:graphic>
      </p:graphicFrame>
      <p:pic>
        <p:nvPicPr>
          <p:cNvPr id="353288" name="Picture 8" descr="E:\Capítulos\ch22\figure-22-21.jpg"/>
          <p:cNvPicPr>
            <a:picLocks noChangeAspect="1" noChangeArrowheads="1"/>
          </p:cNvPicPr>
          <p:nvPr/>
        </p:nvPicPr>
        <p:blipFill>
          <a:blip r:embed="rId5" cstate="print"/>
          <a:srcRect/>
          <a:stretch>
            <a:fillRect/>
          </a:stretch>
        </p:blipFill>
        <p:spPr bwMode="auto">
          <a:xfrm>
            <a:off x="107504" y="2204864"/>
            <a:ext cx="4248472" cy="2816509"/>
          </a:xfrm>
          <a:prstGeom prst="rect">
            <a:avLst/>
          </a:prstGeom>
          <a:noFill/>
          <a:ln>
            <a:solidFill>
              <a:schemeClr val="accent1"/>
            </a:solidFill>
          </a:ln>
        </p:spPr>
      </p:pic>
      <p:sp>
        <p:nvSpPr>
          <p:cNvPr id="13" name="12 Rectángulo"/>
          <p:cNvSpPr/>
          <p:nvPr/>
        </p:nvSpPr>
        <p:spPr>
          <a:xfrm>
            <a:off x="144016" y="980728"/>
            <a:ext cx="8964488" cy="1200329"/>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Cálculo del campo eléctrico entre dos planos infinitos uniformemente cargados con signos opuestos (</a:t>
            </a:r>
            <a:r>
              <a:rPr lang="es-ES" sz="2400" i="1" dirty="0">
                <a:solidFill>
                  <a:srgbClr val="000099"/>
                </a:solidFill>
              </a:rPr>
              <a:t>condensador</a:t>
            </a:r>
            <a:r>
              <a:rPr lang="es-ES" sz="2400" dirty="0">
                <a:solidFill>
                  <a:srgbClr val="000099"/>
                </a:solidFill>
              </a:rPr>
              <a:t> </a:t>
            </a:r>
            <a:r>
              <a:rPr lang="es-ES" sz="2400" i="1" dirty="0">
                <a:solidFill>
                  <a:srgbClr val="000099"/>
                </a:solidFill>
              </a:rPr>
              <a:t>plano-paralelo</a:t>
            </a:r>
            <a:r>
              <a:rPr lang="es-ES" sz="2400" dirty="0">
                <a:solidFill>
                  <a:srgbClr val="000099"/>
                </a:solidFill>
              </a:rPr>
              <a:t>)</a:t>
            </a:r>
          </a:p>
        </p:txBody>
      </p:sp>
      <p:graphicFrame>
        <p:nvGraphicFramePr>
          <p:cNvPr id="357383" name="Object 7"/>
          <p:cNvGraphicFramePr>
            <a:graphicFrameLocks noChangeAspect="1"/>
          </p:cNvGraphicFramePr>
          <p:nvPr/>
        </p:nvGraphicFramePr>
        <p:xfrm>
          <a:off x="6516216" y="1916832"/>
          <a:ext cx="1754634" cy="1008112"/>
        </p:xfrm>
        <a:graphic>
          <a:graphicData uri="http://schemas.openxmlformats.org/presentationml/2006/ole">
            <mc:AlternateContent xmlns:mc="http://schemas.openxmlformats.org/markup-compatibility/2006">
              <mc:Choice xmlns:v="urn:schemas-microsoft-com:vml" Requires="v">
                <p:oleObj name="OpenOffice.org" r:id="rId6" imgW="693360" imgH="387000" progId="opendocument.MathDocument.1">
                  <p:embed/>
                </p:oleObj>
              </mc:Choice>
              <mc:Fallback>
                <p:oleObj name="OpenOffice.org" r:id="rId6" imgW="693360" imgH="387000" progId="opendocument.MathDocument.1">
                  <p:embed/>
                  <p:pic>
                    <p:nvPicPr>
                      <p:cNvPr id="35738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1916832"/>
                        <a:ext cx="1754634" cy="1008112"/>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sp>
        <p:nvSpPr>
          <p:cNvPr id="12" name="11 Rectángulo"/>
          <p:cNvSpPr/>
          <p:nvPr/>
        </p:nvSpPr>
        <p:spPr>
          <a:xfrm>
            <a:off x="220770" y="5669715"/>
            <a:ext cx="4752528" cy="769441"/>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Entre los planos: campo uniforme (constante en dirección y módulo:</a:t>
            </a:r>
          </a:p>
        </p:txBody>
      </p:sp>
      <p:graphicFrame>
        <p:nvGraphicFramePr>
          <p:cNvPr id="443398" name="Object 6"/>
          <p:cNvGraphicFramePr>
            <a:graphicFrameLocks noChangeAspect="1"/>
          </p:cNvGraphicFramePr>
          <p:nvPr>
            <p:extLst>
              <p:ext uri="{D42A27DB-BD31-4B8C-83A1-F6EECF244321}">
                <p14:modId xmlns:p14="http://schemas.microsoft.com/office/powerpoint/2010/main" val="563718262"/>
              </p:ext>
            </p:extLst>
          </p:nvPr>
        </p:nvGraphicFramePr>
        <p:xfrm>
          <a:off x="5460016" y="5592288"/>
          <a:ext cx="2992438" cy="1295400"/>
        </p:xfrm>
        <a:graphic>
          <a:graphicData uri="http://schemas.openxmlformats.org/presentationml/2006/ole">
            <mc:AlternateContent xmlns:mc="http://schemas.openxmlformats.org/markup-compatibility/2006">
              <mc:Choice xmlns:v="urn:schemas-microsoft-com:vml" Requires="v">
                <p:oleObj name="OpenOffice.org" r:id="rId8" imgW="789480" imgH="387000" progId="opendocument.MathDocument.1">
                  <p:embed/>
                </p:oleObj>
              </mc:Choice>
              <mc:Fallback>
                <p:oleObj name="OpenOffice.org" r:id="rId8" imgW="789480" imgH="387000" progId="opendocument.MathDocument.1">
                  <p:embed/>
                  <p:pic>
                    <p:nvPicPr>
                      <p:cNvPr id="44339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0016" y="5592288"/>
                        <a:ext cx="2992438" cy="1295400"/>
                      </a:xfrm>
                      <a:prstGeom prst="rect">
                        <a:avLst/>
                      </a:prstGeom>
                      <a:solidFill>
                        <a:srgbClr val="FFFF99"/>
                      </a:solidFill>
                      <a:ln w="25400">
                        <a:solidFill>
                          <a:schemeClr val="tx1"/>
                        </a:solidFill>
                        <a:miter lim="800000"/>
                        <a:headEnd/>
                        <a:tailEnd/>
                      </a:ln>
                    </p:spPr>
                  </p:pic>
                </p:oleObj>
              </mc:Fallback>
            </mc:AlternateContent>
          </a:graphicData>
        </a:graphic>
      </p:graphicFrame>
      <p:cxnSp>
        <p:nvCxnSpPr>
          <p:cNvPr id="11" name="11 Conector recto de flecha">
            <a:extLst>
              <a:ext uri="{FF2B5EF4-FFF2-40B4-BE49-F238E27FC236}">
                <a16:creationId xmlns:a16="http://schemas.microsoft.com/office/drawing/2014/main" id="{67963E97-E9F4-4708-9215-8AEE3B044B03}"/>
              </a:ext>
            </a:extLst>
          </p:cNvPr>
          <p:cNvCxnSpPr/>
          <p:nvPr/>
        </p:nvCxnSpPr>
        <p:spPr bwMode="auto">
          <a:xfrm>
            <a:off x="539552" y="5013176"/>
            <a:ext cx="1512168" cy="0"/>
          </a:xfrm>
          <a:prstGeom prst="straightConnector1">
            <a:avLst/>
          </a:prstGeom>
          <a:solidFill>
            <a:srgbClr val="00B8FF"/>
          </a:solidFill>
          <a:ln w="38100" cap="flat" cmpd="sng" algn="ctr">
            <a:solidFill>
              <a:srgbClr val="00B0F0"/>
            </a:solidFill>
            <a:prstDash val="solid"/>
            <a:round/>
            <a:headEnd type="triangle" w="lg" len="lg"/>
            <a:tailEnd type="triangle" w="lg" len="lg"/>
          </a:ln>
          <a:effectLst/>
        </p:spPr>
      </p:cxnSp>
      <p:sp>
        <p:nvSpPr>
          <p:cNvPr id="15" name="14 Rectángulo">
            <a:extLst>
              <a:ext uri="{FF2B5EF4-FFF2-40B4-BE49-F238E27FC236}">
                <a16:creationId xmlns:a16="http://schemas.microsoft.com/office/drawing/2014/main" id="{6367C3DE-FAD9-4B72-AF6D-86D61BB1A99A}"/>
              </a:ext>
            </a:extLst>
          </p:cNvPr>
          <p:cNvSpPr/>
          <p:nvPr/>
        </p:nvSpPr>
        <p:spPr>
          <a:xfrm>
            <a:off x="1103115" y="4547084"/>
            <a:ext cx="385042" cy="523220"/>
          </a:xfrm>
          <a:prstGeom prst="rect">
            <a:avLst/>
          </a:prstGeom>
        </p:spPr>
        <p:txBody>
          <a:bodyPr wrap="none">
            <a:spAutoFit/>
          </a:bodyPr>
          <a:lstStyle/>
          <a:p>
            <a:r>
              <a:rPr lang="es-ES" sz="2800" dirty="0">
                <a:solidFill>
                  <a:srgbClr val="00B0F0"/>
                </a:solidFill>
              </a:rPr>
              <a:t>d</a:t>
            </a:r>
            <a:endParaRPr lang="en-US" sz="2800" i="1" dirty="0">
              <a:solidFill>
                <a:srgbClr val="00B0F0"/>
              </a:solidFill>
            </a:endParaRPr>
          </a:p>
        </p:txBody>
      </p:sp>
      <p:cxnSp>
        <p:nvCxnSpPr>
          <p:cNvPr id="16" name="Conector recto de flecha 15">
            <a:extLst>
              <a:ext uri="{FF2B5EF4-FFF2-40B4-BE49-F238E27FC236}">
                <a16:creationId xmlns:a16="http://schemas.microsoft.com/office/drawing/2014/main" id="{6D82D831-7E9B-48E4-BC2B-1CA9A9CE19B1}"/>
              </a:ext>
            </a:extLst>
          </p:cNvPr>
          <p:cNvCxnSpPr/>
          <p:nvPr/>
        </p:nvCxnSpPr>
        <p:spPr>
          <a:xfrm>
            <a:off x="3116882" y="3068960"/>
            <a:ext cx="518269"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E3F5FFAB-52D4-47E3-9F6A-891A2C3C403E}"/>
              </a:ext>
            </a:extLst>
          </p:cNvPr>
          <p:cNvCxnSpPr/>
          <p:nvPr/>
        </p:nvCxnSpPr>
        <p:spPr>
          <a:xfrm>
            <a:off x="17813" y="3234696"/>
            <a:ext cx="518269"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0F95EA3C-2D09-4187-BB1A-FCC62CFD69E0}"/>
              </a:ext>
            </a:extLst>
          </p:cNvPr>
          <p:cNvCxnSpPr/>
          <p:nvPr/>
        </p:nvCxnSpPr>
        <p:spPr>
          <a:xfrm>
            <a:off x="17813" y="3068960"/>
            <a:ext cx="518269" cy="0"/>
          </a:xfrm>
          <a:prstGeom prst="straightConnector1">
            <a:avLst/>
          </a:prstGeom>
          <a:ln w="28575">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2C3049FA-D276-4F39-89EE-A13DA668E855}"/>
              </a:ext>
            </a:extLst>
          </p:cNvPr>
          <p:cNvCxnSpPr/>
          <p:nvPr/>
        </p:nvCxnSpPr>
        <p:spPr>
          <a:xfrm>
            <a:off x="3116882" y="3212976"/>
            <a:ext cx="518269" cy="0"/>
          </a:xfrm>
          <a:prstGeom prst="straightConnector1">
            <a:avLst/>
          </a:prstGeom>
          <a:ln w="28575">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76D26E7A-23E4-46AA-92A7-39913FFFFDB7}"/>
              </a:ext>
            </a:extLst>
          </p:cNvPr>
          <p:cNvCxnSpPr/>
          <p:nvPr/>
        </p:nvCxnSpPr>
        <p:spPr>
          <a:xfrm>
            <a:off x="1821483" y="2564904"/>
            <a:ext cx="518269"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2B9F9345-5483-48D7-AA53-71B78B300F43}"/>
              </a:ext>
            </a:extLst>
          </p:cNvPr>
          <p:cNvCxnSpPr/>
          <p:nvPr/>
        </p:nvCxnSpPr>
        <p:spPr>
          <a:xfrm>
            <a:off x="1821483" y="2446440"/>
            <a:ext cx="518269"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8" name="Picture 8" descr="E:\Capítulos\ch22\figure-22-21.jpg"/>
          <p:cNvPicPr>
            <a:picLocks noChangeAspect="1" noChangeArrowheads="1"/>
          </p:cNvPicPr>
          <p:nvPr/>
        </p:nvPicPr>
        <p:blipFill>
          <a:blip r:embed="rId3" cstate="print"/>
          <a:srcRect/>
          <a:stretch>
            <a:fillRect/>
          </a:stretch>
        </p:blipFill>
        <p:spPr bwMode="auto">
          <a:xfrm>
            <a:off x="107504" y="2204864"/>
            <a:ext cx="4248472" cy="2816509"/>
          </a:xfrm>
          <a:prstGeom prst="rect">
            <a:avLst/>
          </a:prstGeom>
          <a:noFill/>
        </p:spPr>
      </p:pic>
      <p:sp>
        <p:nvSpPr>
          <p:cNvPr id="9" name="Text Box 1"/>
          <p:cNvSpPr txBox="1">
            <a:spLocks noChangeArrowheads="1"/>
          </p:cNvSpPr>
          <p:nvPr/>
        </p:nvSpPr>
        <p:spPr bwMode="auto">
          <a:xfrm>
            <a:off x="73024" y="116632"/>
            <a:ext cx="896347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2) Condensador plano - paralelo</a:t>
            </a:r>
            <a:endParaRPr lang="es-ES" sz="3600" b="1" i="1" baseline="-25000" dirty="0">
              <a:solidFill>
                <a:srgbClr val="000099"/>
              </a:solidFill>
            </a:endParaRPr>
          </a:p>
        </p:txBody>
      </p:sp>
      <p:sp>
        <p:nvSpPr>
          <p:cNvPr id="10" name="9 Rectángulo"/>
          <p:cNvSpPr/>
          <p:nvPr/>
        </p:nvSpPr>
        <p:spPr>
          <a:xfrm>
            <a:off x="3923928" y="2062009"/>
            <a:ext cx="4968552" cy="430887"/>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FF0000"/>
                </a:solidFill>
              </a:rPr>
              <a:t>Potencial </a:t>
            </a:r>
            <a:r>
              <a:rPr lang="es-ES" sz="2200" i="1" dirty="0">
                <a:solidFill>
                  <a:srgbClr val="FF0000"/>
                </a:solidFill>
              </a:rPr>
              <a:t>V</a:t>
            </a:r>
            <a:r>
              <a:rPr lang="es-ES" sz="2200" dirty="0">
                <a:solidFill>
                  <a:srgbClr val="000099"/>
                </a:solidFill>
              </a:rPr>
              <a:t>: Integrando E (constante)</a:t>
            </a:r>
            <a:endParaRPr lang="es-ES" sz="2400" dirty="0">
              <a:solidFill>
                <a:srgbClr val="000099"/>
              </a:solidFill>
            </a:endParaRPr>
          </a:p>
        </p:txBody>
      </p:sp>
      <p:graphicFrame>
        <p:nvGraphicFramePr>
          <p:cNvPr id="353287" name="Object 7"/>
          <p:cNvGraphicFramePr>
            <a:graphicFrameLocks noChangeAspect="1"/>
          </p:cNvGraphicFramePr>
          <p:nvPr/>
        </p:nvGraphicFramePr>
        <p:xfrm>
          <a:off x="5660479" y="2708920"/>
          <a:ext cx="2151881" cy="1152128"/>
        </p:xfrm>
        <a:graphic>
          <a:graphicData uri="http://schemas.openxmlformats.org/presentationml/2006/ole">
            <mc:AlternateContent xmlns:mc="http://schemas.openxmlformats.org/markup-compatibility/2006">
              <mc:Choice xmlns:v="urn:schemas-microsoft-com:vml" Requires="v">
                <p:oleObj name="OpenOffice.org" r:id="rId4" imgW="601920" imgH="387000" progId="opendocument.MathDocument.1">
                  <p:embed/>
                </p:oleObj>
              </mc:Choice>
              <mc:Fallback>
                <p:oleObj name="OpenOffice.org" r:id="rId4" imgW="601920" imgH="387000" progId="opendocument.MathDocument.1">
                  <p:embed/>
                  <p:pic>
                    <p:nvPicPr>
                      <p:cNvPr id="3532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0479" y="2708920"/>
                        <a:ext cx="2151881" cy="1152128"/>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3" name="12 Rectángulo"/>
          <p:cNvSpPr/>
          <p:nvPr/>
        </p:nvSpPr>
        <p:spPr>
          <a:xfrm>
            <a:off x="179512" y="980728"/>
            <a:ext cx="8964488" cy="1200329"/>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Cálculo del campo eléctrico entre dos planos infinitos uniformemente cargados con signos opuestos (</a:t>
            </a:r>
            <a:r>
              <a:rPr lang="es-ES" sz="2400" i="1" dirty="0">
                <a:solidFill>
                  <a:srgbClr val="000099"/>
                </a:solidFill>
              </a:rPr>
              <a:t>condensador</a:t>
            </a:r>
            <a:r>
              <a:rPr lang="es-ES" sz="2400" dirty="0">
                <a:solidFill>
                  <a:srgbClr val="000099"/>
                </a:solidFill>
              </a:rPr>
              <a:t> </a:t>
            </a:r>
            <a:r>
              <a:rPr lang="es-ES" sz="2400" i="1" dirty="0">
                <a:solidFill>
                  <a:srgbClr val="000099"/>
                </a:solidFill>
              </a:rPr>
              <a:t>plano-paralelo</a:t>
            </a:r>
            <a:r>
              <a:rPr lang="es-ES" sz="2400" dirty="0">
                <a:solidFill>
                  <a:srgbClr val="000099"/>
                </a:solidFill>
              </a:rPr>
              <a:t>)</a:t>
            </a:r>
          </a:p>
        </p:txBody>
      </p:sp>
      <p:graphicFrame>
        <p:nvGraphicFramePr>
          <p:cNvPr id="357384" name="Object 8"/>
          <p:cNvGraphicFramePr>
            <a:graphicFrameLocks noChangeAspect="1"/>
          </p:cNvGraphicFramePr>
          <p:nvPr/>
        </p:nvGraphicFramePr>
        <p:xfrm>
          <a:off x="3419872" y="4077072"/>
          <a:ext cx="5472608" cy="1120968"/>
        </p:xfrm>
        <a:graphic>
          <a:graphicData uri="http://schemas.openxmlformats.org/presentationml/2006/ole">
            <mc:AlternateContent xmlns:mc="http://schemas.openxmlformats.org/markup-compatibility/2006">
              <mc:Choice xmlns:v="urn:schemas-microsoft-com:vml" Requires="v">
                <p:oleObj name="OpenOffice.org" r:id="rId6" imgW="2068560" imgH="387000" progId="opendocument.MathDocument.1">
                  <p:embed/>
                </p:oleObj>
              </mc:Choice>
              <mc:Fallback>
                <p:oleObj name="OpenOffice.org" r:id="rId6" imgW="2068560" imgH="387000" progId="opendocument.MathDocument.1">
                  <p:embed/>
                  <p:pic>
                    <p:nvPicPr>
                      <p:cNvPr id="35738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4077072"/>
                        <a:ext cx="5472608" cy="1120968"/>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1" name="10 Rectángulo"/>
          <p:cNvSpPr/>
          <p:nvPr/>
        </p:nvSpPr>
        <p:spPr>
          <a:xfrm>
            <a:off x="1368152" y="5827911"/>
            <a:ext cx="3419872" cy="769441"/>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Diferencia de potencial entre las placas:</a:t>
            </a:r>
            <a:endParaRPr lang="es-ES" sz="2400" dirty="0">
              <a:solidFill>
                <a:srgbClr val="000099"/>
              </a:solidFill>
            </a:endParaRPr>
          </a:p>
        </p:txBody>
      </p:sp>
      <p:graphicFrame>
        <p:nvGraphicFramePr>
          <p:cNvPr id="357385" name="Object 9"/>
          <p:cNvGraphicFramePr>
            <a:graphicFrameLocks noChangeAspect="1"/>
          </p:cNvGraphicFramePr>
          <p:nvPr/>
        </p:nvGraphicFramePr>
        <p:xfrm>
          <a:off x="5016202" y="5877272"/>
          <a:ext cx="2724150" cy="593725"/>
        </p:xfrm>
        <a:graphic>
          <a:graphicData uri="http://schemas.openxmlformats.org/presentationml/2006/ole">
            <mc:AlternateContent xmlns:mc="http://schemas.openxmlformats.org/markup-compatibility/2006">
              <mc:Choice xmlns:v="urn:schemas-microsoft-com:vml" Requires="v">
                <p:oleObj name="OpenOffice.org" r:id="rId8" imgW="835920" imgH="181080" progId="opendocument.MathDocument.1">
                  <p:embed/>
                </p:oleObj>
              </mc:Choice>
              <mc:Fallback>
                <p:oleObj name="OpenOffice.org" r:id="rId8" imgW="835920" imgH="181080" progId="opendocument.MathDocument.1">
                  <p:embed/>
                  <p:pic>
                    <p:nvPicPr>
                      <p:cNvPr id="357385" name="Object 9"/>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6202" y="5877272"/>
                        <a:ext cx="2724150" cy="593725"/>
                      </a:xfrm>
                      <a:prstGeom prst="rect">
                        <a:avLst/>
                      </a:prstGeom>
                      <a:solidFill>
                        <a:srgbClr val="FFFF99"/>
                      </a:solidFill>
                      <a:ln w="25400">
                        <a:solidFill>
                          <a:schemeClr val="tx1"/>
                        </a:solidFill>
                        <a:miter lim="800000"/>
                        <a:headEnd/>
                        <a:tailEnd/>
                      </a:ln>
                    </p:spPr>
                  </p:pic>
                </p:oleObj>
              </mc:Fallback>
            </mc:AlternateContent>
          </a:graphicData>
        </a:graphic>
      </p:graphicFrame>
      <p:cxnSp>
        <p:nvCxnSpPr>
          <p:cNvPr id="12" name="11 Conector recto de flecha"/>
          <p:cNvCxnSpPr/>
          <p:nvPr/>
        </p:nvCxnSpPr>
        <p:spPr bwMode="auto">
          <a:xfrm>
            <a:off x="539552" y="5013176"/>
            <a:ext cx="1512168" cy="0"/>
          </a:xfrm>
          <a:prstGeom prst="straightConnector1">
            <a:avLst/>
          </a:prstGeom>
          <a:solidFill>
            <a:srgbClr val="00B8FF"/>
          </a:solidFill>
          <a:ln w="38100" cap="flat" cmpd="sng" algn="ctr">
            <a:solidFill>
              <a:srgbClr val="00B0F0"/>
            </a:solidFill>
            <a:prstDash val="solid"/>
            <a:round/>
            <a:headEnd type="triangle" w="lg" len="lg"/>
            <a:tailEnd type="triangle" w="lg" len="lg"/>
          </a:ln>
          <a:effectLst/>
        </p:spPr>
      </p:cxnSp>
      <p:sp>
        <p:nvSpPr>
          <p:cNvPr id="15" name="14 Rectángulo"/>
          <p:cNvSpPr/>
          <p:nvPr/>
        </p:nvSpPr>
        <p:spPr>
          <a:xfrm>
            <a:off x="1146366" y="5138028"/>
            <a:ext cx="2345514" cy="523220"/>
          </a:xfrm>
          <a:prstGeom prst="rect">
            <a:avLst/>
          </a:prstGeom>
        </p:spPr>
        <p:txBody>
          <a:bodyPr wrap="none">
            <a:spAutoFit/>
          </a:bodyPr>
          <a:lstStyle/>
          <a:p>
            <a:r>
              <a:rPr lang="es-ES" sz="2800" dirty="0">
                <a:solidFill>
                  <a:srgbClr val="00B0F0"/>
                </a:solidFill>
              </a:rPr>
              <a:t>d: separación</a:t>
            </a:r>
            <a:endParaRPr lang="en-US" sz="2800" i="1" dirty="0">
              <a:solidFill>
                <a:srgbClr val="00B0F0"/>
              </a:solidFill>
            </a:endParaRPr>
          </a:p>
        </p:txBody>
      </p:sp>
      <p:cxnSp>
        <p:nvCxnSpPr>
          <p:cNvPr id="14" name="Conector recto de flecha 13">
            <a:extLst>
              <a:ext uri="{FF2B5EF4-FFF2-40B4-BE49-F238E27FC236}">
                <a16:creationId xmlns:a16="http://schemas.microsoft.com/office/drawing/2014/main" id="{4022527A-098F-423C-B29E-963CF28BCA56}"/>
              </a:ext>
            </a:extLst>
          </p:cNvPr>
          <p:cNvCxnSpPr/>
          <p:nvPr/>
        </p:nvCxnSpPr>
        <p:spPr>
          <a:xfrm>
            <a:off x="3232745" y="2924944"/>
            <a:ext cx="518269"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A548F256-4CB7-4DF0-8CB5-E2ABDA7154ED}"/>
              </a:ext>
            </a:extLst>
          </p:cNvPr>
          <p:cNvCxnSpPr/>
          <p:nvPr/>
        </p:nvCxnSpPr>
        <p:spPr>
          <a:xfrm>
            <a:off x="3223617" y="3140968"/>
            <a:ext cx="518269" cy="0"/>
          </a:xfrm>
          <a:prstGeom prst="straightConnector1">
            <a:avLst/>
          </a:prstGeom>
          <a:ln w="28575">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04118360-F1F3-4F4C-A27B-2E6C4B6298E3}"/>
              </a:ext>
            </a:extLst>
          </p:cNvPr>
          <p:cNvCxnSpPr/>
          <p:nvPr/>
        </p:nvCxnSpPr>
        <p:spPr>
          <a:xfrm>
            <a:off x="0" y="2924944"/>
            <a:ext cx="518269" cy="0"/>
          </a:xfrm>
          <a:prstGeom prst="straightConnector1">
            <a:avLst/>
          </a:prstGeom>
          <a:ln w="28575">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E8F03C07-20D9-4E38-8114-24F5E1125558}"/>
              </a:ext>
            </a:extLst>
          </p:cNvPr>
          <p:cNvCxnSpPr/>
          <p:nvPr/>
        </p:nvCxnSpPr>
        <p:spPr>
          <a:xfrm>
            <a:off x="21283" y="3140968"/>
            <a:ext cx="518269"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1">
            <a:extLst>
              <a:ext uri="{FF2B5EF4-FFF2-40B4-BE49-F238E27FC236}">
                <a16:creationId xmlns:a16="http://schemas.microsoft.com/office/drawing/2014/main" id="{E5766E1D-18A0-4474-B50B-D82CED98BBE1}"/>
              </a:ext>
            </a:extLst>
          </p:cNvPr>
          <p:cNvSpPr txBox="1">
            <a:spLocks noChangeArrowheads="1"/>
          </p:cNvSpPr>
          <p:nvPr/>
        </p:nvSpPr>
        <p:spPr bwMode="auto">
          <a:xfrm>
            <a:off x="73024" y="116632"/>
            <a:ext cx="8963472" cy="833178"/>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2) Dos planos infinitos uniformemente cargados de igual carga y signo opuesto (Condensador plano – paralelo)</a:t>
            </a:r>
            <a:endParaRPr lang="es-ES" sz="2400" b="1" i="1" baseline="-25000" dirty="0">
              <a:solidFill>
                <a:srgbClr val="000099"/>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73024" y="116632"/>
            <a:ext cx="896347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2</a:t>
            </a:r>
            <a:r>
              <a:rPr lang="es-ES" sz="3600">
                <a:solidFill>
                  <a:srgbClr val="000099"/>
                </a:solidFill>
              </a:rPr>
              <a:t>) Condensador </a:t>
            </a:r>
            <a:r>
              <a:rPr lang="es-ES" sz="3600" dirty="0">
                <a:solidFill>
                  <a:srgbClr val="000099"/>
                </a:solidFill>
              </a:rPr>
              <a:t>plano - paralelo</a:t>
            </a:r>
            <a:endParaRPr lang="es-ES" sz="3600" b="1" i="1" baseline="-25000" dirty="0">
              <a:solidFill>
                <a:srgbClr val="000099"/>
              </a:solidFill>
            </a:endParaRPr>
          </a:p>
        </p:txBody>
      </p:sp>
      <p:sp>
        <p:nvSpPr>
          <p:cNvPr id="13" name="12 Rectángulo"/>
          <p:cNvSpPr/>
          <p:nvPr/>
        </p:nvSpPr>
        <p:spPr>
          <a:xfrm>
            <a:off x="144016" y="980728"/>
            <a:ext cx="8964488" cy="461665"/>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Condensador plano-paralelo: líneas de campo </a:t>
            </a:r>
            <a:r>
              <a:rPr lang="es-ES" sz="2400" b="1" i="1" dirty="0">
                <a:solidFill>
                  <a:srgbClr val="000099"/>
                </a:solidFill>
              </a:rPr>
              <a:t>E</a:t>
            </a:r>
          </a:p>
        </p:txBody>
      </p:sp>
      <p:sp>
        <p:nvSpPr>
          <p:cNvPr id="11" name="10 Rectángulo"/>
          <p:cNvSpPr/>
          <p:nvPr/>
        </p:nvSpPr>
        <p:spPr>
          <a:xfrm>
            <a:off x="5868144" y="4725144"/>
            <a:ext cx="3419872" cy="430887"/>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Diferencia de potencial:</a:t>
            </a:r>
            <a:endParaRPr lang="es-ES" sz="2400" dirty="0">
              <a:solidFill>
                <a:srgbClr val="000099"/>
              </a:solidFill>
            </a:endParaRPr>
          </a:p>
        </p:txBody>
      </p:sp>
      <p:graphicFrame>
        <p:nvGraphicFramePr>
          <p:cNvPr id="357385" name="Object 9"/>
          <p:cNvGraphicFramePr>
            <a:graphicFrameLocks noChangeAspect="1"/>
          </p:cNvGraphicFramePr>
          <p:nvPr/>
        </p:nvGraphicFramePr>
        <p:xfrm>
          <a:off x="6168330" y="5373216"/>
          <a:ext cx="2724150" cy="593725"/>
        </p:xfrm>
        <a:graphic>
          <a:graphicData uri="http://schemas.openxmlformats.org/presentationml/2006/ole">
            <mc:AlternateContent xmlns:mc="http://schemas.openxmlformats.org/markup-compatibility/2006">
              <mc:Choice xmlns:v="urn:schemas-microsoft-com:vml" Requires="v">
                <p:oleObj name="OpenOffice.org" r:id="rId3" imgW="835920" imgH="181080" progId="opendocument.MathDocument.1">
                  <p:embed/>
                </p:oleObj>
              </mc:Choice>
              <mc:Fallback>
                <p:oleObj name="OpenOffice.org" r:id="rId3" imgW="835920" imgH="181080" progId="opendocument.MathDocument.1">
                  <p:embed/>
                  <p:pic>
                    <p:nvPicPr>
                      <p:cNvPr id="357385" name="Object 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330" y="5373216"/>
                        <a:ext cx="2724150" cy="593725"/>
                      </a:xfrm>
                      <a:prstGeom prst="rect">
                        <a:avLst/>
                      </a:prstGeom>
                      <a:solidFill>
                        <a:srgbClr val="FFFF99"/>
                      </a:solidFill>
                      <a:ln w="25400">
                        <a:solidFill>
                          <a:schemeClr val="tx1"/>
                        </a:solidFill>
                        <a:miter lim="800000"/>
                        <a:headEnd/>
                        <a:tailEnd/>
                      </a:ln>
                    </p:spPr>
                  </p:pic>
                </p:oleObj>
              </mc:Fallback>
            </mc:AlternateContent>
          </a:graphicData>
        </a:graphic>
      </p:graphicFrame>
      <p:pic>
        <p:nvPicPr>
          <p:cNvPr id="357386" name="Picture 10" descr="E:\Capítulos\ch24\figure-24-02a.jpg"/>
          <p:cNvPicPr>
            <a:picLocks noChangeAspect="1" noChangeArrowheads="1"/>
          </p:cNvPicPr>
          <p:nvPr/>
        </p:nvPicPr>
        <p:blipFill>
          <a:blip r:embed="rId5" cstate="print"/>
          <a:srcRect/>
          <a:stretch>
            <a:fillRect/>
          </a:stretch>
        </p:blipFill>
        <p:spPr bwMode="auto">
          <a:xfrm>
            <a:off x="107504" y="1700808"/>
            <a:ext cx="2952328" cy="4241280"/>
          </a:xfrm>
          <a:prstGeom prst="rect">
            <a:avLst/>
          </a:prstGeom>
          <a:noFill/>
          <a:ln>
            <a:solidFill>
              <a:schemeClr val="accent1"/>
            </a:solidFill>
          </a:ln>
        </p:spPr>
      </p:pic>
      <p:pic>
        <p:nvPicPr>
          <p:cNvPr id="369670" name="Picture 6" descr="E:\Capítulos\ch24\figure-24-02b.jpg"/>
          <p:cNvPicPr>
            <a:picLocks noChangeAspect="1" noChangeArrowheads="1"/>
          </p:cNvPicPr>
          <p:nvPr/>
        </p:nvPicPr>
        <p:blipFill>
          <a:blip r:embed="rId6" cstate="print"/>
          <a:srcRect/>
          <a:stretch>
            <a:fillRect/>
          </a:stretch>
        </p:blipFill>
        <p:spPr bwMode="auto">
          <a:xfrm>
            <a:off x="3131840" y="1700808"/>
            <a:ext cx="2821250" cy="4248472"/>
          </a:xfrm>
          <a:prstGeom prst="rect">
            <a:avLst/>
          </a:prstGeom>
          <a:noFill/>
          <a:ln>
            <a:solidFill>
              <a:schemeClr val="accent1"/>
            </a:solidFill>
          </a:ln>
        </p:spPr>
      </p:pic>
      <p:pic>
        <p:nvPicPr>
          <p:cNvPr id="369671" name="Picture 7" descr="E:\Capítulos\ch24\figure-24-03.jpg"/>
          <p:cNvPicPr>
            <a:picLocks noChangeAspect="1" noChangeArrowheads="1"/>
          </p:cNvPicPr>
          <p:nvPr/>
        </p:nvPicPr>
        <p:blipFill>
          <a:blip r:embed="rId7" cstate="print"/>
          <a:srcRect/>
          <a:stretch>
            <a:fillRect/>
          </a:stretch>
        </p:blipFill>
        <p:spPr bwMode="auto">
          <a:xfrm>
            <a:off x="6084168" y="2564904"/>
            <a:ext cx="2946136" cy="1725704"/>
          </a:xfrm>
          <a:prstGeom prst="rect">
            <a:avLst/>
          </a:prstGeom>
          <a:noFill/>
          <a:ln>
            <a:solidFill>
              <a:schemeClr val="accent1"/>
            </a:solidFill>
          </a:ln>
        </p:spPr>
      </p:pic>
      <p:sp>
        <p:nvSpPr>
          <p:cNvPr id="10" name="Text Box 1">
            <a:extLst>
              <a:ext uri="{FF2B5EF4-FFF2-40B4-BE49-F238E27FC236}">
                <a16:creationId xmlns:a16="http://schemas.microsoft.com/office/drawing/2014/main" id="{830DAB68-71E7-4CFE-9A49-5BF3D767B814}"/>
              </a:ext>
            </a:extLst>
          </p:cNvPr>
          <p:cNvSpPr txBox="1">
            <a:spLocks noChangeArrowheads="1"/>
          </p:cNvSpPr>
          <p:nvPr/>
        </p:nvSpPr>
        <p:spPr bwMode="auto">
          <a:xfrm>
            <a:off x="73024" y="116632"/>
            <a:ext cx="8963472" cy="833178"/>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2) Dos planos infinitos uniformemente cargados de igual carga y signo opuesto (Condensador plano – paralelo)</a:t>
            </a:r>
            <a:endParaRPr lang="es-ES" sz="2400" b="1" i="1" baseline="-25000" dirty="0">
              <a:solidFill>
                <a:srgbClr val="000099"/>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73024" y="116632"/>
            <a:ext cx="896347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3) Corteza esférica cargada</a:t>
            </a:r>
            <a:endParaRPr lang="es-ES" sz="3600" b="1" i="1" baseline="-25000" dirty="0">
              <a:solidFill>
                <a:srgbClr val="000099"/>
              </a:solidFill>
            </a:endParaRPr>
          </a:p>
        </p:txBody>
      </p:sp>
      <p:graphicFrame>
        <p:nvGraphicFramePr>
          <p:cNvPr id="338949" name="Object 5"/>
          <p:cNvGraphicFramePr>
            <a:graphicFrameLocks noChangeAspect="1"/>
          </p:cNvGraphicFramePr>
          <p:nvPr/>
        </p:nvGraphicFramePr>
        <p:xfrm>
          <a:off x="5076056" y="4859362"/>
          <a:ext cx="3253730" cy="1521966"/>
        </p:xfrm>
        <a:graphic>
          <a:graphicData uri="http://schemas.openxmlformats.org/presentationml/2006/ole">
            <mc:AlternateContent xmlns:mc="http://schemas.openxmlformats.org/markup-compatibility/2006">
              <mc:Choice xmlns:v="urn:schemas-microsoft-com:vml" Requires="v">
                <p:oleObj name="OpenOffice.org" r:id="rId3" imgW="675360" imgH="415800" progId="opendocument.MathDocument.1">
                  <p:embed/>
                </p:oleObj>
              </mc:Choice>
              <mc:Fallback>
                <p:oleObj name="OpenOffice.org" r:id="rId3" imgW="675360" imgH="415800" progId="opendocument.MathDocument.1">
                  <p:embed/>
                  <p:pic>
                    <p:nvPicPr>
                      <p:cNvPr id="3389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859362"/>
                        <a:ext cx="3253730" cy="1521966"/>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0" name="9 Rectángulo"/>
          <p:cNvSpPr/>
          <p:nvPr/>
        </p:nvSpPr>
        <p:spPr>
          <a:xfrm>
            <a:off x="144016" y="980728"/>
            <a:ext cx="8964488" cy="830997"/>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Cálculo del campo eléctrico creado por una </a:t>
            </a:r>
            <a:r>
              <a:rPr lang="es-ES" sz="2400" i="1" dirty="0">
                <a:solidFill>
                  <a:srgbClr val="000099"/>
                </a:solidFill>
              </a:rPr>
              <a:t>corteza esférica</a:t>
            </a:r>
            <a:r>
              <a:rPr lang="es-ES" sz="2400" dirty="0">
                <a:solidFill>
                  <a:srgbClr val="000099"/>
                </a:solidFill>
              </a:rPr>
              <a:t> de carga</a:t>
            </a:r>
          </a:p>
        </p:txBody>
      </p:sp>
      <p:sp>
        <p:nvSpPr>
          <p:cNvPr id="7" name="6 Rectángulo"/>
          <p:cNvSpPr/>
          <p:nvPr/>
        </p:nvSpPr>
        <p:spPr>
          <a:xfrm>
            <a:off x="4211960" y="1787332"/>
            <a:ext cx="4824536" cy="2677656"/>
          </a:xfrm>
          <a:prstGeom prst="rect">
            <a:avLst/>
          </a:prstGeom>
        </p:spPr>
        <p:txBody>
          <a:bodyPr wrap="square">
            <a:spAutoFit/>
          </a:bodyPr>
          <a:lstStyle/>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Simetría: </a:t>
            </a:r>
            <a:r>
              <a:rPr lang="es-ES" sz="2400" i="1" dirty="0">
                <a:solidFill>
                  <a:srgbClr val="000099"/>
                </a:solidFill>
              </a:rPr>
              <a:t>en principio</a:t>
            </a:r>
            <a:r>
              <a:rPr lang="es-ES" sz="2400" dirty="0">
                <a:solidFill>
                  <a:srgbClr val="000099"/>
                </a:solidFill>
              </a:rPr>
              <a:t>, esperamos que el campo </a:t>
            </a:r>
            <a:r>
              <a:rPr lang="es-ES" sz="2400" b="1" i="1" dirty="0">
                <a:solidFill>
                  <a:srgbClr val="000099"/>
                </a:solidFill>
              </a:rPr>
              <a:t>E </a:t>
            </a:r>
            <a:r>
              <a:rPr lang="es-ES" sz="2400" dirty="0">
                <a:solidFill>
                  <a:srgbClr val="000099"/>
                </a:solidFill>
              </a:rPr>
              <a:t>dependa sólo de </a:t>
            </a:r>
            <a:r>
              <a:rPr lang="es-ES" sz="2400" i="1" dirty="0">
                <a:solidFill>
                  <a:srgbClr val="000099"/>
                </a:solidFill>
              </a:rPr>
              <a:t>r</a:t>
            </a:r>
            <a:r>
              <a:rPr lang="es-ES" sz="2400" dirty="0">
                <a:solidFill>
                  <a:srgbClr val="000099"/>
                </a:solidFill>
              </a:rPr>
              <a:t> y tenga sólo componente </a:t>
            </a:r>
            <a:r>
              <a:rPr lang="es-ES" sz="2400" i="1" dirty="0">
                <a:solidFill>
                  <a:srgbClr val="000099"/>
                </a:solidFill>
              </a:rPr>
              <a:t>E</a:t>
            </a:r>
            <a:r>
              <a:rPr lang="es-ES" sz="2400" i="1" baseline="-25000" dirty="0">
                <a:solidFill>
                  <a:srgbClr val="000099"/>
                </a:solidFill>
              </a:rPr>
              <a:t>r</a:t>
            </a:r>
            <a:r>
              <a:rPr lang="es-ES" sz="2400" dirty="0">
                <a:solidFill>
                  <a:srgbClr val="000099"/>
                </a:solidFill>
              </a:rPr>
              <a:t>:</a:t>
            </a: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sym typeface="Symbo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sym typeface="Symbol"/>
              </a:rPr>
              <a:t>Elegimos “superficie </a:t>
            </a:r>
            <a:r>
              <a:rPr lang="es-ES" sz="2400" dirty="0" err="1">
                <a:solidFill>
                  <a:srgbClr val="000099"/>
                </a:solidFill>
                <a:sym typeface="Symbol"/>
              </a:rPr>
              <a:t>Gaussiana</a:t>
            </a:r>
            <a:r>
              <a:rPr lang="es-ES" sz="2400" dirty="0">
                <a:solidFill>
                  <a:srgbClr val="000099"/>
                </a:solidFill>
                <a:sym typeface="Symbol"/>
              </a:rPr>
              <a:t>” para calcular </a:t>
            </a:r>
            <a:r>
              <a:rPr lang="es-ES" sz="2400" i="1" dirty="0">
                <a:solidFill>
                  <a:srgbClr val="000099"/>
                </a:solidFill>
                <a:sym typeface="Symbol"/>
              </a:rPr>
              <a:t></a:t>
            </a:r>
            <a:r>
              <a:rPr lang="es-ES" sz="2400" b="1" i="1" baseline="-25000" dirty="0">
                <a:solidFill>
                  <a:srgbClr val="000099"/>
                </a:solidFill>
                <a:sym typeface="Symbol"/>
              </a:rPr>
              <a:t>E</a:t>
            </a:r>
          </a:p>
        </p:txBody>
      </p:sp>
      <p:pic>
        <p:nvPicPr>
          <p:cNvPr id="359427" name="Picture 3" descr="E:\Capítulos\ch22\figure-22-22.jpg"/>
          <p:cNvPicPr>
            <a:picLocks noChangeAspect="1" noChangeArrowheads="1"/>
          </p:cNvPicPr>
          <p:nvPr/>
        </p:nvPicPr>
        <p:blipFill>
          <a:blip r:embed="rId5" cstate="print"/>
          <a:srcRect/>
          <a:stretch>
            <a:fillRect/>
          </a:stretch>
        </p:blipFill>
        <p:spPr bwMode="auto">
          <a:xfrm>
            <a:off x="539552" y="1877423"/>
            <a:ext cx="3273103" cy="3423785"/>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44016" y="869811"/>
            <a:ext cx="8964488" cy="830997"/>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Cálculo del campo eléctrico creado por una corteza esférica de carga</a:t>
            </a:r>
          </a:p>
        </p:txBody>
      </p:sp>
      <p:pic>
        <p:nvPicPr>
          <p:cNvPr id="360451" name="Picture 3" descr="E:\Capítulos\ch22\figure-22-23a.jpg"/>
          <p:cNvPicPr>
            <a:picLocks noChangeAspect="1" noChangeArrowheads="1"/>
          </p:cNvPicPr>
          <p:nvPr/>
        </p:nvPicPr>
        <p:blipFill>
          <a:blip r:embed="rId3" cstate="print"/>
          <a:srcRect/>
          <a:stretch>
            <a:fillRect/>
          </a:stretch>
        </p:blipFill>
        <p:spPr bwMode="auto">
          <a:xfrm>
            <a:off x="107504" y="1660803"/>
            <a:ext cx="4248472" cy="4720525"/>
          </a:xfrm>
          <a:prstGeom prst="rect">
            <a:avLst/>
          </a:prstGeom>
          <a:noFill/>
        </p:spPr>
      </p:pic>
      <p:pic>
        <p:nvPicPr>
          <p:cNvPr id="359427" name="Picture 3" descr="E:\Capítulos\ch22\figure-22-22.jpg"/>
          <p:cNvPicPr>
            <a:picLocks noChangeAspect="1" noChangeArrowheads="1"/>
          </p:cNvPicPr>
          <p:nvPr/>
        </p:nvPicPr>
        <p:blipFill>
          <a:blip r:embed="rId4" cstate="print"/>
          <a:srcRect/>
          <a:stretch>
            <a:fillRect/>
          </a:stretch>
        </p:blipFill>
        <p:spPr bwMode="auto">
          <a:xfrm>
            <a:off x="3635896" y="1484784"/>
            <a:ext cx="1584176" cy="1657106"/>
          </a:xfrm>
          <a:prstGeom prst="rect">
            <a:avLst/>
          </a:prstGeom>
          <a:noFill/>
        </p:spPr>
      </p:pic>
      <p:pic>
        <p:nvPicPr>
          <p:cNvPr id="380929" name="Picture 1" descr="E:\Capítulos\ch23\figure-23-15.jpg"/>
          <p:cNvPicPr>
            <a:picLocks noChangeAspect="1" noChangeArrowheads="1"/>
          </p:cNvPicPr>
          <p:nvPr/>
        </p:nvPicPr>
        <p:blipFill>
          <a:blip r:embed="rId5" cstate="print"/>
          <a:srcRect/>
          <a:stretch>
            <a:fillRect/>
          </a:stretch>
        </p:blipFill>
        <p:spPr bwMode="auto">
          <a:xfrm>
            <a:off x="5796136" y="3140968"/>
            <a:ext cx="3159595" cy="2903984"/>
          </a:xfrm>
          <a:prstGeom prst="rect">
            <a:avLst/>
          </a:prstGeom>
          <a:noFill/>
        </p:spPr>
      </p:pic>
      <p:sp>
        <p:nvSpPr>
          <p:cNvPr id="7" name="6 Rectángulo"/>
          <p:cNvSpPr/>
          <p:nvPr/>
        </p:nvSpPr>
        <p:spPr>
          <a:xfrm>
            <a:off x="1979712" y="4509120"/>
            <a:ext cx="3816424" cy="2308324"/>
          </a:xfrm>
          <a:prstGeom prst="rect">
            <a:avLst/>
          </a:prstGeom>
          <a:noFill/>
          <a:ln>
            <a:solidFill>
              <a:srgbClr val="000099"/>
            </a:solidFill>
          </a:ln>
        </p:spPr>
        <p:txBody>
          <a:bodyPr wrap="square">
            <a:spAutoFit/>
          </a:bodyPr>
          <a:lstStyle/>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Dentro: no hay carga encerrada: </a:t>
            </a:r>
            <a:r>
              <a:rPr lang="es-ES" sz="2400" i="1" dirty="0">
                <a:solidFill>
                  <a:srgbClr val="FF0000"/>
                </a:solidFill>
              </a:rPr>
              <a:t>E</a:t>
            </a:r>
            <a:r>
              <a:rPr lang="es-ES" sz="2400" i="1" baseline="-25000" dirty="0">
                <a:solidFill>
                  <a:srgbClr val="FF0000"/>
                </a:solidFill>
              </a:rPr>
              <a:t>r</a:t>
            </a:r>
            <a:r>
              <a:rPr lang="es-ES" sz="2400" dirty="0">
                <a:solidFill>
                  <a:srgbClr val="FF0000"/>
                </a:solidFill>
              </a:rPr>
              <a:t> = 0</a:t>
            </a: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sym typeface="Symbo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sym typeface="Symbol"/>
              </a:rPr>
              <a:t>Fuera: </a:t>
            </a:r>
            <a:r>
              <a:rPr lang="es-ES" sz="2400" i="1" dirty="0">
                <a:solidFill>
                  <a:srgbClr val="FF0000"/>
                </a:solidFill>
                <a:sym typeface="Symbol"/>
              </a:rPr>
              <a:t>como si</a:t>
            </a:r>
            <a:r>
              <a:rPr lang="es-ES" sz="2400" dirty="0">
                <a:solidFill>
                  <a:srgbClr val="000099"/>
                </a:solidFill>
                <a:sym typeface="Symbol"/>
              </a:rPr>
              <a:t> toda la carga estuviera en el centro (</a:t>
            </a:r>
            <a:r>
              <a:rPr lang="es-ES" sz="2400" dirty="0">
                <a:solidFill>
                  <a:srgbClr val="FF0000"/>
                </a:solidFill>
                <a:sym typeface="Symbol"/>
              </a:rPr>
              <a:t>Coulomb</a:t>
            </a:r>
            <a:r>
              <a:rPr lang="es-ES" sz="2400" dirty="0">
                <a:solidFill>
                  <a:srgbClr val="000099"/>
                </a:solidFill>
                <a:sym typeface="Symbol"/>
              </a:rPr>
              <a:t>)</a:t>
            </a:r>
            <a:endParaRPr lang="es-ES" sz="2400" b="1" i="1" baseline="-25000" dirty="0">
              <a:solidFill>
                <a:srgbClr val="000099"/>
              </a:solidFill>
              <a:sym typeface="Symbol"/>
            </a:endParaRPr>
          </a:p>
        </p:txBody>
      </p:sp>
      <p:sp>
        <p:nvSpPr>
          <p:cNvPr id="8" name="7 Rectángulo"/>
          <p:cNvSpPr/>
          <p:nvPr/>
        </p:nvSpPr>
        <p:spPr>
          <a:xfrm>
            <a:off x="5364088" y="1724615"/>
            <a:ext cx="3744416" cy="1200329"/>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FF0000"/>
                </a:solidFill>
              </a:rPr>
              <a:t>Potencial </a:t>
            </a:r>
            <a:r>
              <a:rPr lang="es-ES" sz="2400" i="1" dirty="0">
                <a:solidFill>
                  <a:srgbClr val="FF0000"/>
                </a:solidFill>
              </a:rPr>
              <a:t>V</a:t>
            </a:r>
            <a:r>
              <a:rPr lang="es-ES" sz="2400" i="1" dirty="0">
                <a:solidFill>
                  <a:srgbClr val="000099"/>
                </a:solidFill>
              </a:rPr>
              <a:t> </a:t>
            </a:r>
            <a:r>
              <a:rPr lang="es-ES" sz="2400" dirty="0">
                <a:solidFill>
                  <a:srgbClr val="000099"/>
                </a:solidFill>
              </a:rPr>
              <a:t>: integrando el campo </a:t>
            </a:r>
            <a:r>
              <a:rPr lang="es-ES" sz="2400" i="1" dirty="0">
                <a:solidFill>
                  <a:srgbClr val="000099"/>
                </a:solidFill>
              </a:rPr>
              <a:t>E</a:t>
            </a:r>
            <a:r>
              <a:rPr lang="es-ES" sz="2400" i="1" baseline="-25000" dirty="0">
                <a:solidFill>
                  <a:srgbClr val="000099"/>
                </a:solidFill>
              </a:rPr>
              <a:t>r</a:t>
            </a:r>
            <a:r>
              <a:rPr lang="es-ES" sz="2400" dirty="0">
                <a:solidFill>
                  <a:srgbClr val="000099"/>
                </a:solidFill>
              </a:rPr>
              <a:t> e </a:t>
            </a:r>
            <a:r>
              <a:rPr lang="es-ES" sz="2400" i="1" dirty="0">
                <a:solidFill>
                  <a:srgbClr val="FF0000"/>
                </a:solidFill>
              </a:rPr>
              <a:t>imponiendo continuidad</a:t>
            </a:r>
            <a:r>
              <a:rPr lang="es-ES" sz="2400" dirty="0">
                <a:solidFill>
                  <a:srgbClr val="000099"/>
                </a:solidFill>
              </a:rPr>
              <a:t> en </a:t>
            </a:r>
            <a:r>
              <a:rPr lang="es-ES" sz="2400" i="1" dirty="0">
                <a:solidFill>
                  <a:srgbClr val="000099"/>
                </a:solidFill>
              </a:rPr>
              <a:t>r = R</a:t>
            </a:r>
            <a:r>
              <a:rPr lang="es-ES" sz="2400" dirty="0">
                <a:solidFill>
                  <a:srgbClr val="000099"/>
                </a:solidFill>
              </a:rPr>
              <a:t>:</a:t>
            </a:r>
            <a:endParaRPr lang="es-ES" sz="2400" b="1" i="1" baseline="-25000" dirty="0">
              <a:solidFill>
                <a:srgbClr val="000099"/>
              </a:solidFill>
              <a:sym typeface="Symbol"/>
            </a:endParaRPr>
          </a:p>
        </p:txBody>
      </p:sp>
      <p:sp>
        <p:nvSpPr>
          <p:cNvPr id="11" name="10 Rectángulo"/>
          <p:cNvSpPr/>
          <p:nvPr/>
        </p:nvSpPr>
        <p:spPr>
          <a:xfrm>
            <a:off x="1331640" y="1844824"/>
            <a:ext cx="1728192" cy="461665"/>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FF0000"/>
                </a:solidFill>
              </a:rPr>
              <a:t>Campo </a:t>
            </a:r>
            <a:r>
              <a:rPr lang="es-ES" sz="2400" i="1" dirty="0">
                <a:solidFill>
                  <a:srgbClr val="FF0000"/>
                </a:solidFill>
              </a:rPr>
              <a:t>E</a:t>
            </a:r>
            <a:r>
              <a:rPr lang="es-ES" sz="2400" i="1" baseline="-25000" dirty="0">
                <a:solidFill>
                  <a:srgbClr val="FF0000"/>
                </a:solidFill>
              </a:rPr>
              <a:t>r</a:t>
            </a:r>
            <a:r>
              <a:rPr lang="es-ES" sz="2400" dirty="0">
                <a:solidFill>
                  <a:srgbClr val="FF0000"/>
                </a:solidFill>
              </a:rPr>
              <a:t> </a:t>
            </a:r>
            <a:r>
              <a:rPr lang="es-ES" sz="2400" dirty="0">
                <a:solidFill>
                  <a:srgbClr val="000099"/>
                </a:solidFill>
              </a:rPr>
              <a:t>:</a:t>
            </a:r>
            <a:endParaRPr lang="es-ES" sz="2400" b="1" i="1" baseline="-25000" dirty="0">
              <a:solidFill>
                <a:srgbClr val="000099"/>
              </a:solidFill>
              <a:sym typeface="Symbol"/>
            </a:endParaRPr>
          </a:p>
        </p:txBody>
      </p:sp>
      <p:sp>
        <p:nvSpPr>
          <p:cNvPr id="12" name="Text Box 1"/>
          <p:cNvSpPr txBox="1">
            <a:spLocks noChangeArrowheads="1"/>
          </p:cNvSpPr>
          <p:nvPr/>
        </p:nvSpPr>
        <p:spPr bwMode="auto">
          <a:xfrm>
            <a:off x="73024" y="116632"/>
            <a:ext cx="896347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3) Corteza esférica cargada</a:t>
            </a:r>
            <a:endParaRPr lang="es-ES" sz="3600" b="1" i="1" baseline="-25000" dirty="0">
              <a:solidFill>
                <a:srgbClr val="000099"/>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949" name="Object 5"/>
          <p:cNvGraphicFramePr>
            <a:graphicFrameLocks noChangeAspect="1"/>
          </p:cNvGraphicFramePr>
          <p:nvPr/>
        </p:nvGraphicFramePr>
        <p:xfrm>
          <a:off x="5796136" y="4859362"/>
          <a:ext cx="2533650" cy="1665982"/>
        </p:xfrm>
        <a:graphic>
          <a:graphicData uri="http://schemas.openxmlformats.org/presentationml/2006/ole">
            <mc:AlternateContent xmlns:mc="http://schemas.openxmlformats.org/markup-compatibility/2006">
              <mc:Choice xmlns:v="urn:schemas-microsoft-com:vml" Requires="v">
                <p:oleObj name="OpenOffice.org" r:id="rId3" imgW="675360" imgH="415800" progId="opendocument.MathDocument.1">
                  <p:embed/>
                </p:oleObj>
              </mc:Choice>
              <mc:Fallback>
                <p:oleObj name="OpenOffice.org" r:id="rId3" imgW="675360" imgH="415800" progId="opendocument.MathDocument.1">
                  <p:embed/>
                  <p:pic>
                    <p:nvPicPr>
                      <p:cNvPr id="3389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859362"/>
                        <a:ext cx="2533650" cy="1665982"/>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0" name="9 Rectángulo"/>
          <p:cNvSpPr/>
          <p:nvPr/>
        </p:nvSpPr>
        <p:spPr>
          <a:xfrm>
            <a:off x="144016" y="980728"/>
            <a:ext cx="8964488" cy="830997"/>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Cálculo del campo eléctrico creado por una esfera homogéneamente cargada</a:t>
            </a:r>
          </a:p>
        </p:txBody>
      </p:sp>
      <p:sp>
        <p:nvSpPr>
          <p:cNvPr id="7" name="6 Rectángulo"/>
          <p:cNvSpPr/>
          <p:nvPr/>
        </p:nvSpPr>
        <p:spPr>
          <a:xfrm>
            <a:off x="4211960" y="1787332"/>
            <a:ext cx="4824536" cy="2677656"/>
          </a:xfrm>
          <a:prstGeom prst="rect">
            <a:avLst/>
          </a:prstGeom>
        </p:spPr>
        <p:txBody>
          <a:bodyPr wrap="square">
            <a:spAutoFit/>
          </a:bodyPr>
          <a:lstStyle/>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Simetría: </a:t>
            </a:r>
            <a:r>
              <a:rPr lang="es-ES" sz="2400" i="1" dirty="0">
                <a:solidFill>
                  <a:srgbClr val="000099"/>
                </a:solidFill>
              </a:rPr>
              <a:t>en principio</a:t>
            </a:r>
            <a:r>
              <a:rPr lang="es-ES" sz="2400" dirty="0">
                <a:solidFill>
                  <a:srgbClr val="000099"/>
                </a:solidFill>
              </a:rPr>
              <a:t>, esperamos que el campo </a:t>
            </a:r>
            <a:r>
              <a:rPr lang="es-ES" sz="2400" b="1" i="1" dirty="0">
                <a:solidFill>
                  <a:srgbClr val="000099"/>
                </a:solidFill>
              </a:rPr>
              <a:t>E </a:t>
            </a:r>
            <a:r>
              <a:rPr lang="es-ES" sz="2400" dirty="0">
                <a:solidFill>
                  <a:srgbClr val="000099"/>
                </a:solidFill>
              </a:rPr>
              <a:t>dependa sólo de </a:t>
            </a:r>
            <a:r>
              <a:rPr lang="es-ES" sz="2400" i="1" dirty="0">
                <a:solidFill>
                  <a:srgbClr val="000099"/>
                </a:solidFill>
              </a:rPr>
              <a:t>r</a:t>
            </a:r>
            <a:r>
              <a:rPr lang="es-ES" sz="2400" dirty="0">
                <a:solidFill>
                  <a:srgbClr val="000099"/>
                </a:solidFill>
              </a:rPr>
              <a:t> y tenga sólo componente </a:t>
            </a:r>
            <a:r>
              <a:rPr lang="es-ES" sz="2400" i="1" dirty="0">
                <a:solidFill>
                  <a:srgbClr val="000099"/>
                </a:solidFill>
              </a:rPr>
              <a:t>E</a:t>
            </a:r>
            <a:r>
              <a:rPr lang="es-ES" sz="2400" i="1" baseline="-25000" dirty="0">
                <a:solidFill>
                  <a:srgbClr val="000099"/>
                </a:solidFill>
              </a:rPr>
              <a:t>r</a:t>
            </a:r>
            <a:r>
              <a:rPr lang="es-ES" sz="2400" dirty="0">
                <a:solidFill>
                  <a:srgbClr val="000099"/>
                </a:solidFill>
              </a:rPr>
              <a:t>:</a:t>
            </a: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sym typeface="Symbo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sym typeface="Symbol"/>
              </a:rPr>
              <a:t>Elegimos “superficie </a:t>
            </a:r>
            <a:r>
              <a:rPr lang="es-ES" sz="2400" dirty="0" err="1">
                <a:solidFill>
                  <a:srgbClr val="000099"/>
                </a:solidFill>
                <a:sym typeface="Symbol"/>
              </a:rPr>
              <a:t>Gaussiana</a:t>
            </a:r>
            <a:r>
              <a:rPr lang="es-ES" sz="2400" dirty="0">
                <a:solidFill>
                  <a:srgbClr val="000099"/>
                </a:solidFill>
                <a:sym typeface="Symbol"/>
              </a:rPr>
              <a:t>” para calcular </a:t>
            </a:r>
            <a:r>
              <a:rPr lang="es-ES" sz="2400" i="1" dirty="0">
                <a:solidFill>
                  <a:srgbClr val="000099"/>
                </a:solidFill>
                <a:sym typeface="Symbol"/>
              </a:rPr>
              <a:t></a:t>
            </a:r>
            <a:r>
              <a:rPr lang="es-ES" sz="2400" b="1" i="1" baseline="-25000" dirty="0">
                <a:solidFill>
                  <a:srgbClr val="000099"/>
                </a:solidFill>
                <a:sym typeface="Symbol"/>
              </a:rPr>
              <a:t>E</a:t>
            </a:r>
          </a:p>
        </p:txBody>
      </p:sp>
      <p:pic>
        <p:nvPicPr>
          <p:cNvPr id="361476" name="Picture 4" descr="E:\Capítulos\ch22\figure-22-25b.jpg"/>
          <p:cNvPicPr>
            <a:picLocks noChangeAspect="1" noChangeArrowheads="1"/>
          </p:cNvPicPr>
          <p:nvPr/>
        </p:nvPicPr>
        <p:blipFill>
          <a:blip r:embed="rId5" cstate="print"/>
          <a:srcRect/>
          <a:stretch>
            <a:fillRect/>
          </a:stretch>
        </p:blipFill>
        <p:spPr bwMode="auto">
          <a:xfrm>
            <a:off x="2283333" y="4206087"/>
            <a:ext cx="2648707" cy="2607289"/>
          </a:xfrm>
          <a:prstGeom prst="rect">
            <a:avLst/>
          </a:prstGeom>
          <a:noFill/>
        </p:spPr>
      </p:pic>
      <p:pic>
        <p:nvPicPr>
          <p:cNvPr id="361475" name="Picture 3" descr="E:\Capítulos\ch22\figure-22-25a.jpg"/>
          <p:cNvPicPr>
            <a:picLocks noChangeAspect="1" noChangeArrowheads="1"/>
          </p:cNvPicPr>
          <p:nvPr/>
        </p:nvPicPr>
        <p:blipFill>
          <a:blip r:embed="rId6" cstate="print"/>
          <a:srcRect/>
          <a:stretch>
            <a:fillRect/>
          </a:stretch>
        </p:blipFill>
        <p:spPr bwMode="auto">
          <a:xfrm>
            <a:off x="107504" y="1772816"/>
            <a:ext cx="2593765" cy="2831976"/>
          </a:xfrm>
          <a:prstGeom prst="rect">
            <a:avLst/>
          </a:prstGeom>
          <a:noFill/>
        </p:spPr>
      </p:pic>
      <p:sp>
        <p:nvSpPr>
          <p:cNvPr id="8" name="Text Box 1"/>
          <p:cNvSpPr txBox="1">
            <a:spLocks noChangeArrowheads="1"/>
          </p:cNvSpPr>
          <p:nvPr/>
        </p:nvSpPr>
        <p:spPr bwMode="auto">
          <a:xfrm>
            <a:off x="73024" y="116632"/>
            <a:ext cx="896347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4) Esfera homogéneamente cargada</a:t>
            </a:r>
            <a:endParaRPr lang="es-ES" sz="3600" b="1" i="1" baseline="-25000" dirty="0">
              <a:solidFill>
                <a:srgbClr val="000099"/>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E:\Capítulos\ch23\figure-23-16.jpg"/>
          <p:cNvPicPr>
            <a:picLocks noChangeAspect="1" noChangeArrowheads="1"/>
          </p:cNvPicPr>
          <p:nvPr/>
        </p:nvPicPr>
        <p:blipFill>
          <a:blip r:embed="rId3" cstate="print"/>
          <a:srcRect/>
          <a:stretch>
            <a:fillRect/>
          </a:stretch>
        </p:blipFill>
        <p:spPr bwMode="auto">
          <a:xfrm>
            <a:off x="6300192" y="3317208"/>
            <a:ext cx="2755486" cy="2704080"/>
          </a:xfrm>
          <a:prstGeom prst="rect">
            <a:avLst/>
          </a:prstGeom>
          <a:noFill/>
        </p:spPr>
      </p:pic>
      <p:sp>
        <p:nvSpPr>
          <p:cNvPr id="9" name="Text Box 1"/>
          <p:cNvSpPr txBox="1">
            <a:spLocks noChangeArrowheads="1"/>
          </p:cNvSpPr>
          <p:nvPr/>
        </p:nvSpPr>
        <p:spPr bwMode="auto">
          <a:xfrm>
            <a:off x="73024" y="116632"/>
            <a:ext cx="8963472" cy="1202510"/>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Ley de Gauss: esfera homogéneamente cargada</a:t>
            </a:r>
            <a:endParaRPr lang="es-ES" sz="3600" b="1" i="1" baseline="-25000" dirty="0">
              <a:solidFill>
                <a:srgbClr val="000099"/>
              </a:solidFill>
            </a:endParaRPr>
          </a:p>
        </p:txBody>
      </p:sp>
      <p:sp>
        <p:nvSpPr>
          <p:cNvPr id="8" name="7 Rectángulo"/>
          <p:cNvSpPr/>
          <p:nvPr/>
        </p:nvSpPr>
        <p:spPr>
          <a:xfrm>
            <a:off x="144016" y="1301859"/>
            <a:ext cx="8964488" cy="830997"/>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Cálculo del campo eléctrico creado por una esfera homogéneamente cargada</a:t>
            </a:r>
          </a:p>
        </p:txBody>
      </p:sp>
      <p:pic>
        <p:nvPicPr>
          <p:cNvPr id="362498" name="Picture 2" descr="E:\Capítulos\ch22\figure-22-26.jpg"/>
          <p:cNvPicPr>
            <a:picLocks noChangeAspect="1" noChangeArrowheads="1"/>
          </p:cNvPicPr>
          <p:nvPr/>
        </p:nvPicPr>
        <p:blipFill>
          <a:blip r:embed="rId4" cstate="print"/>
          <a:srcRect/>
          <a:stretch>
            <a:fillRect/>
          </a:stretch>
        </p:blipFill>
        <p:spPr bwMode="auto">
          <a:xfrm>
            <a:off x="107504" y="2109192"/>
            <a:ext cx="5127179" cy="4056112"/>
          </a:xfrm>
          <a:prstGeom prst="rect">
            <a:avLst/>
          </a:prstGeom>
          <a:noFill/>
        </p:spPr>
      </p:pic>
      <p:sp>
        <p:nvSpPr>
          <p:cNvPr id="7" name="6 Rectángulo"/>
          <p:cNvSpPr/>
          <p:nvPr/>
        </p:nvSpPr>
        <p:spPr>
          <a:xfrm>
            <a:off x="1403648" y="4941168"/>
            <a:ext cx="5112568" cy="1785104"/>
          </a:xfrm>
          <a:prstGeom prst="rect">
            <a:avLst/>
          </a:prstGeom>
          <a:ln>
            <a:solidFill>
              <a:srgbClr val="000099"/>
            </a:solidFill>
          </a:ln>
        </p:spPr>
        <p:txBody>
          <a:bodyPr wrap="square">
            <a:spAutoFit/>
          </a:bodyPr>
          <a:lstStyle/>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Dentro: campo crece linealmente con </a:t>
            </a:r>
            <a:r>
              <a:rPr lang="es-ES" sz="2200" i="1" dirty="0">
                <a:solidFill>
                  <a:srgbClr val="000099"/>
                </a:solidFill>
              </a:rPr>
              <a:t>r </a:t>
            </a:r>
            <a:r>
              <a:rPr lang="es-ES" sz="2200" dirty="0">
                <a:solidFill>
                  <a:srgbClr val="000099"/>
                </a:solidFill>
              </a:rPr>
              <a:t>: </a:t>
            </a:r>
            <a:r>
              <a:rPr lang="es-ES" sz="2200" i="1" dirty="0">
                <a:solidFill>
                  <a:srgbClr val="FF0000"/>
                </a:solidFill>
              </a:rPr>
              <a:t>E</a:t>
            </a:r>
            <a:r>
              <a:rPr lang="es-ES" sz="2200" i="1" baseline="-25000" dirty="0">
                <a:solidFill>
                  <a:srgbClr val="FF0000"/>
                </a:solidFill>
              </a:rPr>
              <a:t>r</a:t>
            </a:r>
            <a:r>
              <a:rPr lang="es-ES" sz="2200" dirty="0">
                <a:solidFill>
                  <a:srgbClr val="FF0000"/>
                </a:solidFill>
              </a:rPr>
              <a:t> </a:t>
            </a:r>
            <a:r>
              <a:rPr lang="es-ES" sz="2200" dirty="0">
                <a:solidFill>
                  <a:srgbClr val="FF0000"/>
                </a:solidFill>
                <a:sym typeface="Symbol"/>
              </a:rPr>
              <a:t> </a:t>
            </a:r>
            <a:r>
              <a:rPr lang="es-ES" sz="2200" i="1" dirty="0">
                <a:solidFill>
                  <a:srgbClr val="FF0000"/>
                </a:solidFill>
                <a:sym typeface="Symbol"/>
              </a:rPr>
              <a:t>r</a:t>
            </a:r>
            <a:r>
              <a:rPr lang="es-ES" sz="2200" dirty="0">
                <a:solidFill>
                  <a:srgbClr val="FF0000"/>
                </a:solidFill>
                <a:sym typeface="Symbol"/>
              </a:rPr>
              <a:t> </a:t>
            </a: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sym typeface="Symbo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Fuera: </a:t>
            </a:r>
            <a:r>
              <a:rPr lang="es-ES" sz="2200" i="1" dirty="0">
                <a:solidFill>
                  <a:srgbClr val="FF0000"/>
                </a:solidFill>
                <a:sym typeface="Symbol"/>
              </a:rPr>
              <a:t>como si</a:t>
            </a:r>
            <a:r>
              <a:rPr lang="es-ES" sz="2200" dirty="0">
                <a:solidFill>
                  <a:srgbClr val="000099"/>
                </a:solidFill>
                <a:sym typeface="Symbol"/>
              </a:rPr>
              <a:t> toda la carga estuviera en el centro (</a:t>
            </a:r>
            <a:r>
              <a:rPr lang="es-ES" sz="2200" dirty="0">
                <a:solidFill>
                  <a:srgbClr val="FF0000"/>
                </a:solidFill>
                <a:sym typeface="Symbol"/>
              </a:rPr>
              <a:t>Coulomb</a:t>
            </a:r>
            <a:r>
              <a:rPr lang="es-ES" sz="2200" dirty="0">
                <a:solidFill>
                  <a:srgbClr val="000099"/>
                </a:solidFill>
                <a:sym typeface="Symbol"/>
              </a:rPr>
              <a:t>)</a:t>
            </a:r>
            <a:endParaRPr lang="es-ES" sz="2200" b="1" i="1" baseline="-25000" dirty="0">
              <a:solidFill>
                <a:srgbClr val="000099"/>
              </a:solidFill>
              <a:sym typeface="Symbol"/>
            </a:endParaRPr>
          </a:p>
        </p:txBody>
      </p:sp>
      <p:sp>
        <p:nvSpPr>
          <p:cNvPr id="11" name="10 Rectángulo"/>
          <p:cNvSpPr/>
          <p:nvPr/>
        </p:nvSpPr>
        <p:spPr>
          <a:xfrm>
            <a:off x="5436096" y="2012647"/>
            <a:ext cx="3816424" cy="1200329"/>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FF0000"/>
                </a:solidFill>
              </a:rPr>
              <a:t>Potencial </a:t>
            </a:r>
            <a:r>
              <a:rPr lang="es-ES" sz="2400" i="1" dirty="0">
                <a:solidFill>
                  <a:srgbClr val="FF0000"/>
                </a:solidFill>
              </a:rPr>
              <a:t>V</a:t>
            </a:r>
            <a:r>
              <a:rPr lang="es-ES" sz="2400" i="1" dirty="0">
                <a:solidFill>
                  <a:srgbClr val="000099"/>
                </a:solidFill>
              </a:rPr>
              <a:t> </a:t>
            </a:r>
            <a:r>
              <a:rPr lang="es-ES" sz="2400" dirty="0">
                <a:solidFill>
                  <a:srgbClr val="000099"/>
                </a:solidFill>
              </a:rPr>
              <a:t>: integrando el campo </a:t>
            </a:r>
            <a:r>
              <a:rPr lang="es-ES" sz="2400" i="1" dirty="0">
                <a:solidFill>
                  <a:srgbClr val="000099"/>
                </a:solidFill>
              </a:rPr>
              <a:t>E</a:t>
            </a:r>
            <a:r>
              <a:rPr lang="es-ES" sz="2400" i="1" baseline="-25000" dirty="0">
                <a:solidFill>
                  <a:srgbClr val="000099"/>
                </a:solidFill>
              </a:rPr>
              <a:t>r</a:t>
            </a:r>
            <a:r>
              <a:rPr lang="es-ES" sz="2400" dirty="0">
                <a:solidFill>
                  <a:srgbClr val="000099"/>
                </a:solidFill>
              </a:rPr>
              <a:t> e </a:t>
            </a:r>
            <a:r>
              <a:rPr lang="es-ES" sz="2400" i="1" dirty="0">
                <a:solidFill>
                  <a:srgbClr val="FF0000"/>
                </a:solidFill>
              </a:rPr>
              <a:t>imponiendo continuidad</a:t>
            </a:r>
            <a:r>
              <a:rPr lang="es-ES" sz="2400" dirty="0">
                <a:solidFill>
                  <a:srgbClr val="000099"/>
                </a:solidFill>
              </a:rPr>
              <a:t> en </a:t>
            </a:r>
            <a:r>
              <a:rPr lang="es-ES" sz="2400" i="1" dirty="0">
                <a:solidFill>
                  <a:srgbClr val="000099"/>
                </a:solidFill>
              </a:rPr>
              <a:t>r = R</a:t>
            </a:r>
            <a:r>
              <a:rPr lang="es-ES" sz="2400" dirty="0">
                <a:solidFill>
                  <a:srgbClr val="000099"/>
                </a:solidFill>
              </a:rPr>
              <a:t>:</a:t>
            </a:r>
            <a:endParaRPr lang="es-ES" sz="2400" b="1" i="1" baseline="-25000" dirty="0">
              <a:solidFill>
                <a:srgbClr val="000099"/>
              </a:solidFill>
              <a:sym typeface="Symbol"/>
            </a:endParaRPr>
          </a:p>
        </p:txBody>
      </p:sp>
      <p:sp>
        <p:nvSpPr>
          <p:cNvPr id="12" name="11 Rectángulo"/>
          <p:cNvSpPr/>
          <p:nvPr/>
        </p:nvSpPr>
        <p:spPr>
          <a:xfrm>
            <a:off x="2771800" y="2132856"/>
            <a:ext cx="1728192" cy="461665"/>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FF0000"/>
                </a:solidFill>
              </a:rPr>
              <a:t>Campo </a:t>
            </a:r>
            <a:r>
              <a:rPr lang="es-ES" sz="2400" i="1" dirty="0">
                <a:solidFill>
                  <a:srgbClr val="FF0000"/>
                </a:solidFill>
              </a:rPr>
              <a:t>E</a:t>
            </a:r>
            <a:r>
              <a:rPr lang="es-ES" sz="2400" i="1" baseline="-25000" dirty="0">
                <a:solidFill>
                  <a:srgbClr val="FF0000"/>
                </a:solidFill>
              </a:rPr>
              <a:t>r</a:t>
            </a:r>
            <a:r>
              <a:rPr lang="es-ES" sz="2400" dirty="0">
                <a:solidFill>
                  <a:srgbClr val="FF0000"/>
                </a:solidFill>
              </a:rPr>
              <a:t> </a:t>
            </a:r>
            <a:r>
              <a:rPr lang="es-ES" sz="2400" dirty="0">
                <a:solidFill>
                  <a:srgbClr val="000099"/>
                </a:solidFill>
              </a:rPr>
              <a:t>:</a:t>
            </a:r>
            <a:endParaRPr lang="es-ES" sz="2400" b="1" i="1" baseline="-25000" dirty="0">
              <a:solidFill>
                <a:srgbClr val="000099"/>
              </a:solidFill>
              <a:sym typeface="Symbol"/>
            </a:endParaRPr>
          </a:p>
        </p:txBody>
      </p:sp>
      <p:pic>
        <p:nvPicPr>
          <p:cNvPr id="13" name="Picture 3" descr="E:\Capítulos\ch22\figure-22-25a.jpg"/>
          <p:cNvPicPr>
            <a:picLocks noChangeAspect="1" noChangeArrowheads="1"/>
          </p:cNvPicPr>
          <p:nvPr/>
        </p:nvPicPr>
        <p:blipFill>
          <a:blip r:embed="rId5" cstate="print"/>
          <a:srcRect/>
          <a:stretch>
            <a:fillRect/>
          </a:stretch>
        </p:blipFill>
        <p:spPr bwMode="auto">
          <a:xfrm>
            <a:off x="3923928" y="2564904"/>
            <a:ext cx="1055217" cy="1152128"/>
          </a:xfrm>
          <a:prstGeom prst="rect">
            <a:avLst/>
          </a:prstGeom>
          <a:noFill/>
        </p:spPr>
      </p:pic>
      <p:pic>
        <p:nvPicPr>
          <p:cNvPr id="14" name="Picture 4" descr="E:\Capítulos\ch22\figure-22-25b.jpg"/>
          <p:cNvPicPr>
            <a:picLocks noChangeAspect="1" noChangeArrowheads="1"/>
          </p:cNvPicPr>
          <p:nvPr/>
        </p:nvPicPr>
        <p:blipFill>
          <a:blip r:embed="rId6" cstate="print"/>
          <a:srcRect/>
          <a:stretch>
            <a:fillRect/>
          </a:stretch>
        </p:blipFill>
        <p:spPr bwMode="auto">
          <a:xfrm>
            <a:off x="93777" y="2780928"/>
            <a:ext cx="877823" cy="864096"/>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8606E0D-B346-494D-935E-99030166912C}"/>
              </a:ext>
            </a:extLst>
          </p:cNvPr>
          <p:cNvPicPr>
            <a:picLocks noChangeAspect="1"/>
          </p:cNvPicPr>
          <p:nvPr/>
        </p:nvPicPr>
        <p:blipFill>
          <a:blip r:embed="rId2"/>
          <a:stretch>
            <a:fillRect/>
          </a:stretch>
        </p:blipFill>
        <p:spPr>
          <a:xfrm>
            <a:off x="928687" y="3038475"/>
            <a:ext cx="7286625" cy="781050"/>
          </a:xfrm>
          <a:prstGeom prst="rect">
            <a:avLst/>
          </a:prstGeom>
        </p:spPr>
      </p:pic>
    </p:spTree>
    <p:extLst>
      <p:ext uri="{BB962C8B-B14F-4D97-AF65-F5344CB8AC3E}">
        <p14:creationId xmlns:p14="http://schemas.microsoft.com/office/powerpoint/2010/main" val="14378331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21F3E5F-9E7B-4936-B7C8-7E849A978918}"/>
              </a:ext>
            </a:extLst>
          </p:cNvPr>
          <p:cNvPicPr>
            <a:picLocks noChangeAspect="1"/>
          </p:cNvPicPr>
          <p:nvPr/>
        </p:nvPicPr>
        <p:blipFill>
          <a:blip r:embed="rId2"/>
          <a:stretch>
            <a:fillRect/>
          </a:stretch>
        </p:blipFill>
        <p:spPr>
          <a:xfrm>
            <a:off x="899592" y="980728"/>
            <a:ext cx="5976664" cy="5184576"/>
          </a:xfrm>
          <a:prstGeom prst="rect">
            <a:avLst/>
          </a:prstGeom>
        </p:spPr>
      </p:pic>
      <p:pic>
        <p:nvPicPr>
          <p:cNvPr id="4" name="Imagen 3">
            <a:extLst>
              <a:ext uri="{FF2B5EF4-FFF2-40B4-BE49-F238E27FC236}">
                <a16:creationId xmlns:a16="http://schemas.microsoft.com/office/drawing/2014/main" id="{91E302AA-3E5C-45B1-96B2-631C86A185C7}"/>
              </a:ext>
            </a:extLst>
          </p:cNvPr>
          <p:cNvPicPr>
            <a:picLocks noChangeAspect="1"/>
          </p:cNvPicPr>
          <p:nvPr/>
        </p:nvPicPr>
        <p:blipFill>
          <a:blip r:embed="rId3"/>
          <a:stretch>
            <a:fillRect/>
          </a:stretch>
        </p:blipFill>
        <p:spPr>
          <a:xfrm>
            <a:off x="1691680" y="6014392"/>
            <a:ext cx="4752527" cy="756084"/>
          </a:xfrm>
          <a:prstGeom prst="rect">
            <a:avLst/>
          </a:prstGeom>
        </p:spPr>
      </p:pic>
      <p:sp>
        <p:nvSpPr>
          <p:cNvPr id="6" name="Título 5">
            <a:extLst>
              <a:ext uri="{FF2B5EF4-FFF2-40B4-BE49-F238E27FC236}">
                <a16:creationId xmlns:a16="http://schemas.microsoft.com/office/drawing/2014/main" id="{B7DAA72D-B70D-4BA7-B329-55A71113EC4B}"/>
              </a:ext>
            </a:extLst>
          </p:cNvPr>
          <p:cNvSpPr txBox="1">
            <a:spLocks/>
          </p:cNvSpPr>
          <p:nvPr/>
        </p:nvSpPr>
        <p:spPr>
          <a:xfrm>
            <a:off x="32682" y="85453"/>
            <a:ext cx="7851686" cy="400110"/>
          </a:xfrm>
          <a:prstGeom prst="rect">
            <a:avLst/>
          </a:prstGeom>
          <a:solidFill>
            <a:srgbClr val="FFCCFF"/>
          </a:solidFill>
          <a:ln>
            <a:solidFill>
              <a:schemeClr val="tx1"/>
            </a:solid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buClrTx/>
              <a:buSzTx/>
              <a:buFontTx/>
            </a:pPr>
            <a:r>
              <a:rPr lang="es-ES" sz="1800" b="1" kern="0" dirty="0">
                <a:solidFill>
                  <a:srgbClr val="555555"/>
                </a:solidFill>
                <a:latin typeface="Open Sans"/>
              </a:rPr>
              <a:t>P6</a:t>
            </a:r>
            <a:r>
              <a:rPr lang="es-ES" sz="1800" kern="0" dirty="0">
                <a:solidFill>
                  <a:srgbClr val="555555"/>
                </a:solidFill>
                <a:latin typeface="Open Sans"/>
              </a:rPr>
              <a:t>. </a:t>
            </a:r>
            <a:r>
              <a:rPr lang="es-ES" sz="2000" kern="0" dirty="0">
                <a:solidFill>
                  <a:srgbClr val="555555"/>
                </a:solidFill>
                <a:latin typeface="Open Sans"/>
              </a:rPr>
              <a:t>Cálculo de la carga interior de una esfera a partir del campo E</a:t>
            </a:r>
            <a:endParaRPr lang="es-ES" sz="2000" kern="0" dirty="0"/>
          </a:p>
        </p:txBody>
      </p:sp>
    </p:spTree>
    <p:extLst>
      <p:ext uri="{BB962C8B-B14F-4D97-AF65-F5344CB8AC3E}">
        <p14:creationId xmlns:p14="http://schemas.microsoft.com/office/powerpoint/2010/main" val="7247091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576A9D5-7A12-45BA-A3A5-EC3F9CB6802C}"/>
              </a:ext>
            </a:extLst>
          </p:cNvPr>
          <p:cNvPicPr>
            <a:picLocks noChangeAspect="1"/>
          </p:cNvPicPr>
          <p:nvPr/>
        </p:nvPicPr>
        <p:blipFill>
          <a:blip r:embed="rId2"/>
          <a:stretch>
            <a:fillRect/>
          </a:stretch>
        </p:blipFill>
        <p:spPr>
          <a:xfrm>
            <a:off x="615256" y="473019"/>
            <a:ext cx="7182316" cy="5777260"/>
          </a:xfrm>
          <a:prstGeom prst="rect">
            <a:avLst/>
          </a:prstGeom>
        </p:spPr>
      </p:pic>
      <p:pic>
        <p:nvPicPr>
          <p:cNvPr id="7" name="Imagen 6">
            <a:extLst>
              <a:ext uri="{FF2B5EF4-FFF2-40B4-BE49-F238E27FC236}">
                <a16:creationId xmlns:a16="http://schemas.microsoft.com/office/drawing/2014/main" id="{C0F2888D-888F-463F-9AB2-B340345B7CF3}"/>
              </a:ext>
            </a:extLst>
          </p:cNvPr>
          <p:cNvPicPr>
            <a:picLocks noChangeAspect="1"/>
          </p:cNvPicPr>
          <p:nvPr/>
        </p:nvPicPr>
        <p:blipFill rotWithShape="1">
          <a:blip r:embed="rId3"/>
          <a:srcRect t="27895"/>
          <a:stretch/>
        </p:blipFill>
        <p:spPr>
          <a:xfrm>
            <a:off x="615256" y="5734624"/>
            <a:ext cx="7364184" cy="1060747"/>
          </a:xfrm>
          <a:prstGeom prst="rect">
            <a:avLst/>
          </a:prstGeom>
        </p:spPr>
      </p:pic>
      <p:sp>
        <p:nvSpPr>
          <p:cNvPr id="8" name="Título 5">
            <a:extLst>
              <a:ext uri="{FF2B5EF4-FFF2-40B4-BE49-F238E27FC236}">
                <a16:creationId xmlns:a16="http://schemas.microsoft.com/office/drawing/2014/main" id="{B49933C3-8D51-4039-BFF4-4855F67AE0F5}"/>
              </a:ext>
            </a:extLst>
          </p:cNvPr>
          <p:cNvSpPr txBox="1">
            <a:spLocks/>
          </p:cNvSpPr>
          <p:nvPr/>
        </p:nvSpPr>
        <p:spPr>
          <a:xfrm>
            <a:off x="32682" y="85454"/>
            <a:ext cx="9003814" cy="369332"/>
          </a:xfrm>
          <a:prstGeom prst="rect">
            <a:avLst/>
          </a:prstGeom>
          <a:solidFill>
            <a:srgbClr val="FFCCFF"/>
          </a:solidFill>
          <a:ln>
            <a:solidFill>
              <a:schemeClr val="tx1"/>
            </a:solid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buClrTx/>
              <a:buSzTx/>
              <a:buFontTx/>
            </a:pPr>
            <a:r>
              <a:rPr lang="es-ES" sz="1800" b="1" kern="0" dirty="0">
                <a:solidFill>
                  <a:srgbClr val="555555"/>
                </a:solidFill>
                <a:latin typeface="Open Sans"/>
              </a:rPr>
              <a:t>P7</a:t>
            </a:r>
            <a:r>
              <a:rPr lang="es-ES" sz="1800" kern="0" dirty="0">
                <a:solidFill>
                  <a:srgbClr val="555555"/>
                </a:solidFill>
                <a:latin typeface="Open Sans"/>
              </a:rPr>
              <a:t>. Razona sobre comparación entre campo eléctrico en P y flujo para estas dos esferas</a:t>
            </a:r>
            <a:endParaRPr lang="es-ES" sz="1800" kern="0" dirty="0"/>
          </a:p>
        </p:txBody>
      </p:sp>
    </p:spTree>
    <p:extLst>
      <p:ext uri="{BB962C8B-B14F-4D97-AF65-F5344CB8AC3E}">
        <p14:creationId xmlns:p14="http://schemas.microsoft.com/office/powerpoint/2010/main" val="124048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179512" y="116632"/>
            <a:ext cx="8711952" cy="1202510"/>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Repaso: Campo eléctrico creado por un conjunto </a:t>
            </a:r>
            <a:r>
              <a:rPr lang="es-ES" sz="3600" i="1" dirty="0">
                <a:solidFill>
                  <a:srgbClr val="000099"/>
                </a:solidFill>
              </a:rPr>
              <a:t>discreto</a:t>
            </a:r>
            <a:r>
              <a:rPr lang="es-ES" sz="3600" dirty="0">
                <a:solidFill>
                  <a:srgbClr val="000099"/>
                </a:solidFill>
              </a:rPr>
              <a:t> de cargas puntuales </a:t>
            </a:r>
            <a:r>
              <a:rPr lang="es-ES" sz="3600" i="1" dirty="0" err="1">
                <a:solidFill>
                  <a:srgbClr val="000099"/>
                </a:solidFill>
              </a:rPr>
              <a:t>q</a:t>
            </a:r>
            <a:r>
              <a:rPr lang="es-ES" sz="3600" i="1" baseline="-25000" dirty="0" err="1">
                <a:solidFill>
                  <a:srgbClr val="000099"/>
                </a:solidFill>
              </a:rPr>
              <a:t>i</a:t>
            </a:r>
            <a:endParaRPr lang="es-ES" sz="3600" i="1" baseline="-25000" dirty="0">
              <a:solidFill>
                <a:srgbClr val="000099"/>
              </a:solidFill>
            </a:endParaRPr>
          </a:p>
        </p:txBody>
      </p:sp>
      <p:sp>
        <p:nvSpPr>
          <p:cNvPr id="6" name="Text Box 1"/>
          <p:cNvSpPr txBox="1">
            <a:spLocks noChangeArrowheads="1"/>
          </p:cNvSpPr>
          <p:nvPr/>
        </p:nvSpPr>
        <p:spPr bwMode="auto">
          <a:xfrm>
            <a:off x="323528" y="1556792"/>
            <a:ext cx="8208912" cy="1787285"/>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Las fuerzas son </a:t>
            </a:r>
            <a:r>
              <a:rPr lang="es-ES" sz="2200" i="1" dirty="0">
                <a:solidFill>
                  <a:srgbClr val="000099"/>
                </a:solidFill>
              </a:rPr>
              <a:t>aditivas </a:t>
            </a:r>
            <a:r>
              <a:rPr lang="es-ES" sz="2200" dirty="0">
                <a:solidFill>
                  <a:srgbClr val="000099"/>
                </a:solidFill>
                <a:sym typeface="Symbol"/>
              </a:rPr>
              <a:t></a:t>
            </a:r>
            <a:r>
              <a:rPr lang="es-ES" sz="2200" i="1" dirty="0">
                <a:solidFill>
                  <a:srgbClr val="000099"/>
                </a:solidFill>
                <a:sym typeface="Symbol"/>
              </a:rPr>
              <a:t> </a:t>
            </a:r>
            <a:r>
              <a:rPr lang="es-ES" sz="2200" dirty="0">
                <a:solidFill>
                  <a:srgbClr val="000099"/>
                </a:solidFill>
                <a:sym typeface="Symbol"/>
              </a:rPr>
              <a:t>el campo </a:t>
            </a:r>
            <a:r>
              <a:rPr lang="es-ES" sz="2200" b="1" i="1" dirty="0">
                <a:solidFill>
                  <a:srgbClr val="000099"/>
                </a:solidFill>
                <a:sym typeface="Symbol"/>
              </a:rPr>
              <a:t>E</a:t>
            </a:r>
            <a:r>
              <a:rPr lang="es-ES" sz="2200" dirty="0">
                <a:solidFill>
                  <a:srgbClr val="000099"/>
                </a:solidFill>
                <a:sym typeface="Symbol"/>
              </a:rPr>
              <a:t> es </a:t>
            </a:r>
            <a:r>
              <a:rPr lang="es-ES" sz="2200" i="1" dirty="0">
                <a:solidFill>
                  <a:srgbClr val="FF0000"/>
                </a:solidFill>
                <a:sym typeface="Symbol"/>
              </a:rPr>
              <a:t>aditivo</a:t>
            </a:r>
            <a:endParaRPr lang="es-ES" sz="2200" i="1" baseline="-25000" dirty="0">
              <a:solidFill>
                <a:srgbClr val="FF0000"/>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 La fuerza y el campo son </a:t>
            </a:r>
            <a:r>
              <a:rPr lang="es-ES" sz="2200" i="1" dirty="0">
                <a:solidFill>
                  <a:srgbClr val="FF0000"/>
                </a:solidFill>
              </a:rPr>
              <a:t>vectores</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dirty="0">
                <a:solidFill>
                  <a:srgbClr val="000099"/>
                </a:solidFill>
              </a:rPr>
              <a:t>	</a:t>
            </a: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sym typeface="Symbol"/>
              </a:rPr>
              <a:t>  </a:t>
            </a:r>
            <a:r>
              <a:rPr lang="es-ES" sz="2200" i="1" dirty="0">
                <a:solidFill>
                  <a:srgbClr val="FF0000"/>
                </a:solidFill>
              </a:rPr>
              <a:t>Principio de </a:t>
            </a:r>
            <a:r>
              <a:rPr lang="es-ES" sz="2200" b="1" i="1" dirty="0">
                <a:solidFill>
                  <a:srgbClr val="FF0000"/>
                </a:solidFill>
              </a:rPr>
              <a:t>superposición</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dirty="0">
              <a:solidFill>
                <a:srgbClr val="000099"/>
              </a:solidFill>
            </a:endParaRPr>
          </a:p>
        </p:txBody>
      </p:sp>
      <p:sp>
        <p:nvSpPr>
          <p:cNvPr id="8" name="Text Box 1"/>
          <p:cNvSpPr txBox="1">
            <a:spLocks noChangeArrowheads="1"/>
          </p:cNvSpPr>
          <p:nvPr/>
        </p:nvSpPr>
        <p:spPr bwMode="auto">
          <a:xfrm>
            <a:off x="144016" y="5949280"/>
            <a:ext cx="8820472" cy="771623"/>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b="1" i="1" dirty="0">
                <a:solidFill>
                  <a:srgbClr val="000099"/>
                </a:solidFill>
              </a:rPr>
              <a:t>E</a:t>
            </a:r>
            <a:r>
              <a:rPr lang="es-ES" sz="2200" dirty="0">
                <a:solidFill>
                  <a:srgbClr val="000099"/>
                </a:solidFill>
              </a:rPr>
              <a:t> es el resultante de la </a:t>
            </a:r>
            <a:r>
              <a:rPr lang="es-ES" sz="2200" i="1" dirty="0">
                <a:solidFill>
                  <a:srgbClr val="FF0000"/>
                </a:solidFill>
              </a:rPr>
              <a:t>suma vectorial</a:t>
            </a:r>
            <a:r>
              <a:rPr lang="es-ES" sz="2200" i="1" dirty="0">
                <a:solidFill>
                  <a:srgbClr val="000099"/>
                </a:solidFill>
              </a:rPr>
              <a:t> </a:t>
            </a:r>
            <a:r>
              <a:rPr lang="es-ES" sz="2200" dirty="0">
                <a:solidFill>
                  <a:srgbClr val="000099"/>
                </a:solidFill>
              </a:rPr>
              <a:t>de los campos </a:t>
            </a:r>
            <a:r>
              <a:rPr lang="es-ES" sz="2200" b="1" i="1" dirty="0" err="1">
                <a:solidFill>
                  <a:srgbClr val="000099"/>
                </a:solidFill>
              </a:rPr>
              <a:t>E</a:t>
            </a:r>
            <a:r>
              <a:rPr lang="es-ES" sz="2200" b="1" i="1" baseline="-25000" dirty="0" err="1">
                <a:solidFill>
                  <a:srgbClr val="000099"/>
                </a:solidFill>
              </a:rPr>
              <a:t>i</a:t>
            </a:r>
            <a:r>
              <a:rPr lang="es-ES" sz="2200" dirty="0">
                <a:solidFill>
                  <a:srgbClr val="000099"/>
                </a:solidFill>
              </a:rPr>
              <a:t> creados por cada una de las cargas </a:t>
            </a:r>
            <a:r>
              <a:rPr lang="es-ES" sz="2200" i="1" dirty="0" err="1">
                <a:solidFill>
                  <a:srgbClr val="000099"/>
                </a:solidFill>
              </a:rPr>
              <a:t>q</a:t>
            </a:r>
            <a:r>
              <a:rPr lang="es-ES" sz="2200" i="1" baseline="-25000" dirty="0" err="1">
                <a:solidFill>
                  <a:srgbClr val="000099"/>
                </a:solidFill>
              </a:rPr>
              <a:t>i</a:t>
            </a:r>
            <a:endParaRPr lang="es-ES" sz="2200" i="1" dirty="0">
              <a:solidFill>
                <a:srgbClr val="000099"/>
              </a:solidFill>
            </a:endParaRPr>
          </a:p>
        </p:txBody>
      </p:sp>
      <p:graphicFrame>
        <p:nvGraphicFramePr>
          <p:cNvPr id="198657" name="Object 1"/>
          <p:cNvGraphicFramePr>
            <a:graphicFrameLocks noChangeAspect="1"/>
          </p:cNvGraphicFramePr>
          <p:nvPr>
            <p:extLst>
              <p:ext uri="{D42A27DB-BD31-4B8C-83A1-F6EECF244321}">
                <p14:modId xmlns:p14="http://schemas.microsoft.com/office/powerpoint/2010/main" val="3664481797"/>
              </p:ext>
            </p:extLst>
          </p:nvPr>
        </p:nvGraphicFramePr>
        <p:xfrm>
          <a:off x="539552" y="3140968"/>
          <a:ext cx="7012905" cy="1119684"/>
        </p:xfrm>
        <a:graphic>
          <a:graphicData uri="http://schemas.openxmlformats.org/presentationml/2006/ole">
            <mc:AlternateContent xmlns:mc="http://schemas.openxmlformats.org/markup-compatibility/2006">
              <mc:Choice xmlns:v="urn:schemas-microsoft-com:vml" Requires="v">
                <p:oleObj name="OpenOffice.org" r:id="rId3" imgW="3317760" imgH="475560" progId="opendocument.MathDocument.1">
                  <p:embed/>
                </p:oleObj>
              </mc:Choice>
              <mc:Fallback>
                <p:oleObj name="OpenOffice.org" r:id="rId3" imgW="3317760" imgH="475560" progId="opendocument.MathDocument.1">
                  <p:embed/>
                  <p:pic>
                    <p:nvPicPr>
                      <p:cNvPr id="19865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140968"/>
                        <a:ext cx="7012905" cy="1119684"/>
                      </a:xfrm>
                      <a:prstGeom prst="rect">
                        <a:avLst/>
                      </a:prstGeom>
                      <a:solidFill>
                        <a:srgbClr val="FFFF99"/>
                      </a:solidFill>
                      <a:ln w="9525">
                        <a:solidFill>
                          <a:schemeClr val="tx1"/>
                        </a:solidFill>
                        <a:miter lim="800000"/>
                        <a:headEnd/>
                        <a:tailEnd/>
                      </a:ln>
                    </p:spPr>
                  </p:pic>
                </p:oleObj>
              </mc:Fallback>
            </mc:AlternateContent>
          </a:graphicData>
        </a:graphic>
      </p:graphicFrame>
      <p:sp>
        <p:nvSpPr>
          <p:cNvPr id="7" name="Text Box 1"/>
          <p:cNvSpPr txBox="1">
            <a:spLocks noChangeArrowheads="1"/>
          </p:cNvSpPr>
          <p:nvPr/>
        </p:nvSpPr>
        <p:spPr bwMode="auto">
          <a:xfrm>
            <a:off x="107504" y="5013176"/>
            <a:ext cx="8784976" cy="771623"/>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rPr>
              <a:t>Campo eléctrico </a:t>
            </a:r>
            <a:r>
              <a:rPr lang="es-ES" sz="2200" b="1" i="1" dirty="0">
                <a:solidFill>
                  <a:srgbClr val="000099"/>
                </a:solidFill>
              </a:rPr>
              <a:t>E</a:t>
            </a:r>
            <a:r>
              <a:rPr lang="es-ES" sz="2200" dirty="0">
                <a:solidFill>
                  <a:srgbClr val="000099"/>
                </a:solidFill>
              </a:rPr>
              <a:t> en el punto </a:t>
            </a:r>
            <a:r>
              <a:rPr lang="es-ES" sz="2200" i="1" dirty="0">
                <a:solidFill>
                  <a:srgbClr val="000099"/>
                </a:solidFill>
              </a:rPr>
              <a:t>P</a:t>
            </a:r>
            <a:r>
              <a:rPr lang="es-ES" sz="2200" dirty="0">
                <a:solidFill>
                  <a:srgbClr val="000099"/>
                </a:solidFill>
              </a:rPr>
              <a:t> (en </a:t>
            </a:r>
            <a:r>
              <a:rPr lang="es-ES" sz="2200" b="1" i="1" dirty="0">
                <a:solidFill>
                  <a:srgbClr val="000099"/>
                </a:solidFill>
              </a:rPr>
              <a:t>r</a:t>
            </a:r>
            <a:r>
              <a:rPr lang="es-ES" sz="2200" dirty="0">
                <a:solidFill>
                  <a:srgbClr val="000099"/>
                </a:solidFill>
              </a:rPr>
              <a:t>) producido por un conjunto de cargas </a:t>
            </a:r>
            <a:r>
              <a:rPr lang="es-ES" sz="2200" i="1" dirty="0">
                <a:solidFill>
                  <a:srgbClr val="000099"/>
                </a:solidFill>
              </a:rPr>
              <a:t>puntuales </a:t>
            </a:r>
            <a:r>
              <a:rPr lang="es-ES" sz="2200" i="1" dirty="0" err="1">
                <a:solidFill>
                  <a:srgbClr val="000099"/>
                </a:solidFill>
              </a:rPr>
              <a:t>q</a:t>
            </a:r>
            <a:r>
              <a:rPr lang="es-ES" sz="2200" i="1" baseline="-25000" dirty="0" err="1">
                <a:solidFill>
                  <a:srgbClr val="000099"/>
                </a:solidFill>
              </a:rPr>
              <a:t>i</a:t>
            </a:r>
            <a:r>
              <a:rPr lang="es-ES" sz="2200" i="1" dirty="0">
                <a:solidFill>
                  <a:srgbClr val="000099"/>
                </a:solidFill>
              </a:rPr>
              <a:t> </a:t>
            </a:r>
            <a:r>
              <a:rPr lang="es-ES" sz="2200" dirty="0">
                <a:solidFill>
                  <a:srgbClr val="000099"/>
                </a:solidFill>
              </a:rPr>
              <a:t>situadas</a:t>
            </a:r>
            <a:r>
              <a:rPr lang="es-ES" sz="2200" i="1" dirty="0">
                <a:solidFill>
                  <a:srgbClr val="000099"/>
                </a:solidFill>
              </a:rPr>
              <a:t> en </a:t>
            </a:r>
            <a:r>
              <a:rPr lang="es-ES" sz="2200" b="1" i="1" dirty="0" err="1">
                <a:solidFill>
                  <a:srgbClr val="000099"/>
                </a:solidFill>
              </a:rPr>
              <a:t>r</a:t>
            </a:r>
            <a:r>
              <a:rPr lang="es-ES" sz="2200" i="1" baseline="-25000" dirty="0" err="1">
                <a:solidFill>
                  <a:srgbClr val="000099"/>
                </a:solidFill>
              </a:rPr>
              <a:t>i</a:t>
            </a:r>
            <a:r>
              <a:rPr lang="es-ES" sz="2200" i="1" baseline="-25000" dirty="0">
                <a:solidFill>
                  <a:srgbClr val="000099"/>
                </a:solidFill>
              </a:rPr>
              <a:t> </a:t>
            </a:r>
            <a:r>
              <a:rPr lang="es-ES" sz="2200" i="1" dirty="0">
                <a:solidFill>
                  <a:srgbClr val="000099"/>
                </a:solidFill>
              </a:rPr>
              <a:t>.</a:t>
            </a:r>
            <a:endParaRPr lang="es-ES" sz="2200" i="1" baseline="-25000" dirty="0">
              <a:solidFill>
                <a:srgbClr val="000099"/>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3" name="Picture 5" descr="E:\Capítulos\ch22\figure-22-27.jpg"/>
          <p:cNvPicPr>
            <a:picLocks noChangeAspect="1" noChangeArrowheads="1"/>
          </p:cNvPicPr>
          <p:nvPr/>
        </p:nvPicPr>
        <p:blipFill>
          <a:blip r:embed="rId3" cstate="print"/>
          <a:srcRect/>
          <a:stretch>
            <a:fillRect/>
          </a:stretch>
        </p:blipFill>
        <p:spPr bwMode="auto">
          <a:xfrm>
            <a:off x="60988" y="1948617"/>
            <a:ext cx="4799044" cy="2632511"/>
          </a:xfrm>
          <a:prstGeom prst="rect">
            <a:avLst/>
          </a:prstGeom>
          <a:noFill/>
          <a:ln>
            <a:solidFill>
              <a:schemeClr val="accent1"/>
            </a:solidFill>
          </a:ln>
        </p:spPr>
      </p:pic>
      <p:sp>
        <p:nvSpPr>
          <p:cNvPr id="9" name="Text Box 1"/>
          <p:cNvSpPr txBox="1">
            <a:spLocks noChangeArrowheads="1"/>
          </p:cNvSpPr>
          <p:nvPr/>
        </p:nvSpPr>
        <p:spPr bwMode="auto">
          <a:xfrm>
            <a:off x="73024" y="116632"/>
            <a:ext cx="896347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5) Hilo infinito cargado</a:t>
            </a:r>
            <a:endParaRPr lang="es-ES" sz="3600" b="1" i="1" baseline="-25000" dirty="0">
              <a:solidFill>
                <a:srgbClr val="000099"/>
              </a:solidFill>
            </a:endParaRPr>
          </a:p>
        </p:txBody>
      </p:sp>
      <p:graphicFrame>
        <p:nvGraphicFramePr>
          <p:cNvPr id="338949" name="Object 5"/>
          <p:cNvGraphicFramePr>
            <a:graphicFrameLocks noChangeAspect="1"/>
          </p:cNvGraphicFramePr>
          <p:nvPr/>
        </p:nvGraphicFramePr>
        <p:xfrm>
          <a:off x="5580112" y="5147394"/>
          <a:ext cx="2533650" cy="1593974"/>
        </p:xfrm>
        <a:graphic>
          <a:graphicData uri="http://schemas.openxmlformats.org/presentationml/2006/ole">
            <mc:AlternateContent xmlns:mc="http://schemas.openxmlformats.org/markup-compatibility/2006">
              <mc:Choice xmlns:v="urn:schemas-microsoft-com:vml" Requires="v">
                <p:oleObj name="OpenOffice.org" r:id="rId4" imgW="675360" imgH="415800" progId="opendocument.MathDocument.1">
                  <p:embed/>
                </p:oleObj>
              </mc:Choice>
              <mc:Fallback>
                <p:oleObj name="OpenOffice.org" r:id="rId4" imgW="675360" imgH="415800" progId="opendocument.MathDocument.1">
                  <p:embed/>
                  <p:pic>
                    <p:nvPicPr>
                      <p:cNvPr id="3389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5147394"/>
                        <a:ext cx="2533650" cy="1593974"/>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0" name="9 Rectángulo"/>
          <p:cNvSpPr/>
          <p:nvPr/>
        </p:nvSpPr>
        <p:spPr>
          <a:xfrm>
            <a:off x="144016" y="980728"/>
            <a:ext cx="8964488" cy="830997"/>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 Cálculo del campo eléctrico creado por un hilo infinito uniformemente cargado</a:t>
            </a:r>
          </a:p>
        </p:txBody>
      </p:sp>
      <p:sp>
        <p:nvSpPr>
          <p:cNvPr id="7" name="6 Rectángulo"/>
          <p:cNvSpPr/>
          <p:nvPr/>
        </p:nvSpPr>
        <p:spPr>
          <a:xfrm>
            <a:off x="4788024" y="1628800"/>
            <a:ext cx="4176464" cy="3416320"/>
          </a:xfrm>
          <a:prstGeom prst="rect">
            <a:avLst/>
          </a:prstGeom>
        </p:spPr>
        <p:txBody>
          <a:bodyPr wrap="square">
            <a:spAutoFit/>
          </a:bodyPr>
          <a:lstStyle/>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rPr>
              <a:t>Simetría: </a:t>
            </a:r>
            <a:r>
              <a:rPr lang="es-ES" sz="2400" i="1" dirty="0">
                <a:solidFill>
                  <a:srgbClr val="000099"/>
                </a:solidFill>
              </a:rPr>
              <a:t>en principio</a:t>
            </a:r>
            <a:r>
              <a:rPr lang="es-ES" sz="2400" dirty="0">
                <a:solidFill>
                  <a:srgbClr val="000099"/>
                </a:solidFill>
              </a:rPr>
              <a:t>, esperamos que el campo </a:t>
            </a:r>
            <a:r>
              <a:rPr lang="es-ES" sz="2400" b="1" i="1" dirty="0">
                <a:solidFill>
                  <a:srgbClr val="000099"/>
                </a:solidFill>
              </a:rPr>
              <a:t>E </a:t>
            </a:r>
            <a:r>
              <a:rPr lang="es-ES" sz="2400" dirty="0">
                <a:solidFill>
                  <a:srgbClr val="000099"/>
                </a:solidFill>
              </a:rPr>
              <a:t>dependa sólo de </a:t>
            </a:r>
            <a:r>
              <a:rPr lang="es-ES" sz="2400" i="1" dirty="0">
                <a:solidFill>
                  <a:srgbClr val="000099"/>
                </a:solidFill>
              </a:rPr>
              <a:t>R</a:t>
            </a:r>
            <a:r>
              <a:rPr lang="es-ES" sz="2400" dirty="0">
                <a:solidFill>
                  <a:srgbClr val="000099"/>
                </a:solidFill>
              </a:rPr>
              <a:t> y tenga sólo componente </a:t>
            </a:r>
            <a:r>
              <a:rPr lang="es-ES" sz="2400" i="1" dirty="0">
                <a:solidFill>
                  <a:srgbClr val="000099"/>
                </a:solidFill>
              </a:rPr>
              <a:t>E</a:t>
            </a:r>
            <a:r>
              <a:rPr lang="es-ES" sz="2400" i="1" baseline="-25000" dirty="0">
                <a:solidFill>
                  <a:srgbClr val="000099"/>
                </a:solidFill>
              </a:rPr>
              <a:t>R</a:t>
            </a:r>
            <a:endParaRPr lang="es-ES" sz="2400" dirty="0">
              <a:solidFill>
                <a:srgbClr val="000099"/>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dirty="0">
              <a:solidFill>
                <a:srgbClr val="000099"/>
              </a:solidFill>
              <a:sym typeface="Symbo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dirty="0">
                <a:solidFill>
                  <a:srgbClr val="000099"/>
                </a:solidFill>
                <a:sym typeface="Symbol"/>
              </a:rPr>
              <a:t>Elegimos “superficie </a:t>
            </a:r>
            <a:r>
              <a:rPr lang="es-ES" sz="2400" dirty="0" err="1">
                <a:solidFill>
                  <a:srgbClr val="000099"/>
                </a:solidFill>
                <a:sym typeface="Symbol"/>
              </a:rPr>
              <a:t>Gaussiana</a:t>
            </a:r>
            <a:r>
              <a:rPr lang="es-ES" sz="2400" dirty="0">
                <a:solidFill>
                  <a:srgbClr val="000099"/>
                </a:solidFill>
                <a:sym typeface="Symbol"/>
              </a:rPr>
              <a:t>” para calcular </a:t>
            </a:r>
            <a:r>
              <a:rPr lang="es-ES" sz="2400" i="1" dirty="0">
                <a:solidFill>
                  <a:srgbClr val="000099"/>
                </a:solidFill>
                <a:sym typeface="Symbol"/>
              </a:rPr>
              <a:t></a:t>
            </a:r>
            <a:r>
              <a:rPr lang="es-ES" sz="2400" b="1" i="1" baseline="-25000" dirty="0">
                <a:solidFill>
                  <a:srgbClr val="000099"/>
                </a:solidFill>
                <a:sym typeface="Symbol"/>
              </a:rPr>
              <a: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E:\Capítulos\ch22\figure-22-27.jpg"/>
          <p:cNvPicPr>
            <a:picLocks noChangeAspect="1" noChangeArrowheads="1"/>
          </p:cNvPicPr>
          <p:nvPr/>
        </p:nvPicPr>
        <p:blipFill>
          <a:blip r:embed="rId3" cstate="print"/>
          <a:srcRect/>
          <a:stretch>
            <a:fillRect/>
          </a:stretch>
        </p:blipFill>
        <p:spPr bwMode="auto">
          <a:xfrm>
            <a:off x="35496" y="908720"/>
            <a:ext cx="4988258" cy="2736304"/>
          </a:xfrm>
          <a:prstGeom prst="rect">
            <a:avLst/>
          </a:prstGeom>
          <a:noFill/>
          <a:ln>
            <a:solidFill>
              <a:schemeClr val="accent1"/>
            </a:solidFill>
          </a:ln>
        </p:spPr>
      </p:pic>
      <p:sp>
        <p:nvSpPr>
          <p:cNvPr id="10" name="9 Rectángulo"/>
          <p:cNvSpPr/>
          <p:nvPr/>
        </p:nvSpPr>
        <p:spPr>
          <a:xfrm>
            <a:off x="5112568" y="2229832"/>
            <a:ext cx="3995936" cy="1631216"/>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dirty="0">
                <a:solidFill>
                  <a:srgbClr val="000099"/>
                </a:solidFill>
              </a:rPr>
              <a:t> Sólo contribuye al flujo el “manto” del cilindro: </a:t>
            </a:r>
            <a:endParaRPr lang="es-ES" sz="2000" b="1" dirty="0">
              <a:solidFill>
                <a:srgbClr val="000099"/>
              </a:solidFill>
            </a:endParaRP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000" dirty="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dirty="0">
                <a:solidFill>
                  <a:srgbClr val="000099"/>
                </a:solidFill>
              </a:rPr>
              <a:t> </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dirty="0">
                <a:solidFill>
                  <a:srgbClr val="000099"/>
                </a:solidFill>
              </a:rPr>
              <a:t> Carga encerrada: </a:t>
            </a:r>
          </a:p>
        </p:txBody>
      </p:sp>
      <p:graphicFrame>
        <p:nvGraphicFramePr>
          <p:cNvPr id="353283" name="Object 3"/>
          <p:cNvGraphicFramePr>
            <a:graphicFrameLocks noChangeAspect="1"/>
          </p:cNvGraphicFramePr>
          <p:nvPr/>
        </p:nvGraphicFramePr>
        <p:xfrm>
          <a:off x="5580112" y="908720"/>
          <a:ext cx="3096344" cy="1368152"/>
        </p:xfrm>
        <a:graphic>
          <a:graphicData uri="http://schemas.openxmlformats.org/presentationml/2006/ole">
            <mc:AlternateContent xmlns:mc="http://schemas.openxmlformats.org/markup-compatibility/2006">
              <mc:Choice xmlns:v="urn:schemas-microsoft-com:vml" Requires="v">
                <p:oleObj name="OpenOffice.org" r:id="rId4" imgW="972720" imgH="415800" progId="opendocument.MathDocument.1">
                  <p:embed/>
                </p:oleObj>
              </mc:Choice>
              <mc:Fallback>
                <p:oleObj name="OpenOffice.org" r:id="rId4" imgW="972720" imgH="415800" progId="opendocument.MathDocument.1">
                  <p:embed/>
                  <p:pic>
                    <p:nvPicPr>
                      <p:cNvPr id="35328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908720"/>
                        <a:ext cx="3096344" cy="1368152"/>
                      </a:xfrm>
                      <a:prstGeom prst="rect">
                        <a:avLst/>
                      </a:prstGeom>
                      <a:solidFill>
                        <a:srgbClr val="FFFF99"/>
                      </a:solidFill>
                      <a:ln w="25400">
                        <a:solidFill>
                          <a:schemeClr val="tx1"/>
                        </a:solidFill>
                        <a:miter lim="800000"/>
                        <a:headEnd/>
                        <a:tailEnd/>
                      </a:ln>
                    </p:spPr>
                  </p:pic>
                </p:oleObj>
              </mc:Fallback>
            </mc:AlternateContent>
          </a:graphicData>
        </a:graphic>
      </p:graphicFrame>
      <p:graphicFrame>
        <p:nvGraphicFramePr>
          <p:cNvPr id="353284" name="Object 4"/>
          <p:cNvGraphicFramePr>
            <a:graphicFrameLocks noChangeAspect="1"/>
          </p:cNvGraphicFramePr>
          <p:nvPr/>
        </p:nvGraphicFramePr>
        <p:xfrm>
          <a:off x="5057775" y="2924175"/>
          <a:ext cx="3917950" cy="514350"/>
        </p:xfrm>
        <a:graphic>
          <a:graphicData uri="http://schemas.openxmlformats.org/presentationml/2006/ole">
            <mc:AlternateContent xmlns:mc="http://schemas.openxmlformats.org/markup-compatibility/2006">
              <mc:Choice xmlns:v="urn:schemas-microsoft-com:vml" Requires="v">
                <p:oleObj name="OpenOffice.org" r:id="rId6" imgW="1430280" imgH="212400" progId="opendocument.MathDocument.1">
                  <p:embed/>
                </p:oleObj>
              </mc:Choice>
              <mc:Fallback>
                <p:oleObj name="OpenOffice.org" r:id="rId6" imgW="1430280" imgH="212400" progId="opendocument.MathDocument.1">
                  <p:embed/>
                  <p:pic>
                    <p:nvPicPr>
                      <p:cNvPr id="35328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7775" y="2924175"/>
                        <a:ext cx="3917950" cy="514350"/>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graphicFrame>
        <p:nvGraphicFramePr>
          <p:cNvPr id="353285" name="Object 5"/>
          <p:cNvGraphicFramePr>
            <a:graphicFrameLocks noChangeAspect="1"/>
          </p:cNvGraphicFramePr>
          <p:nvPr/>
        </p:nvGraphicFramePr>
        <p:xfrm>
          <a:off x="683568" y="4509120"/>
          <a:ext cx="3384375" cy="1152128"/>
        </p:xfrm>
        <a:graphic>
          <a:graphicData uri="http://schemas.openxmlformats.org/presentationml/2006/ole">
            <mc:AlternateContent xmlns:mc="http://schemas.openxmlformats.org/markup-compatibility/2006">
              <mc:Choice xmlns:v="urn:schemas-microsoft-com:vml" Requires="v">
                <p:oleObj name="OpenOffice.org" r:id="rId8" imgW="1181160" imgH="415800" progId="opendocument.MathDocument.1">
                  <p:embed/>
                </p:oleObj>
              </mc:Choice>
              <mc:Fallback>
                <p:oleObj name="OpenOffice.org" r:id="rId8" imgW="1181160" imgH="415800" progId="opendocument.MathDocument.1">
                  <p:embed/>
                  <p:pic>
                    <p:nvPicPr>
                      <p:cNvPr id="35328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4509120"/>
                        <a:ext cx="3384375" cy="1152128"/>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graphicFrame>
        <p:nvGraphicFramePr>
          <p:cNvPr id="353286" name="Object 6"/>
          <p:cNvGraphicFramePr>
            <a:graphicFrameLocks noChangeAspect="1"/>
          </p:cNvGraphicFramePr>
          <p:nvPr/>
        </p:nvGraphicFramePr>
        <p:xfrm>
          <a:off x="6022975" y="3861048"/>
          <a:ext cx="1752600" cy="436563"/>
        </p:xfrm>
        <a:graphic>
          <a:graphicData uri="http://schemas.openxmlformats.org/presentationml/2006/ole">
            <mc:AlternateContent xmlns:mc="http://schemas.openxmlformats.org/markup-compatibility/2006">
              <mc:Choice xmlns:v="urn:schemas-microsoft-com:vml" Requires="v">
                <p:oleObj name="OpenOffice.org" r:id="rId10" imgW="639000" imgH="181080" progId="opendocument.MathDocument.1">
                  <p:embed/>
                </p:oleObj>
              </mc:Choice>
              <mc:Fallback>
                <p:oleObj name="OpenOffice.org" r:id="rId10" imgW="639000" imgH="181080" progId="opendocument.MathDocument.1">
                  <p:embed/>
                  <p:pic>
                    <p:nvPicPr>
                      <p:cNvPr id="35328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22975" y="3861048"/>
                        <a:ext cx="1752600" cy="436563"/>
                      </a:xfrm>
                      <a:prstGeom prst="rect">
                        <a:avLst/>
                      </a:prstGeom>
                      <a:solidFill>
                        <a:srgbClr val="FFFF99"/>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graphicFrame>
        <p:nvGraphicFramePr>
          <p:cNvPr id="353287" name="Object 7"/>
          <p:cNvGraphicFramePr>
            <a:graphicFrameLocks noChangeAspect="1"/>
          </p:cNvGraphicFramePr>
          <p:nvPr/>
        </p:nvGraphicFramePr>
        <p:xfrm>
          <a:off x="5148064" y="4529501"/>
          <a:ext cx="2782441" cy="1059739"/>
        </p:xfrm>
        <a:graphic>
          <a:graphicData uri="http://schemas.openxmlformats.org/presentationml/2006/ole">
            <mc:AlternateContent xmlns:mc="http://schemas.openxmlformats.org/markup-compatibility/2006">
              <mc:Choice xmlns:v="urn:schemas-microsoft-com:vml" Requires="v">
                <p:oleObj name="OpenOffice.org" r:id="rId12" imgW="961920" imgH="415800" progId="opendocument.MathDocument.1">
                  <p:embed/>
                </p:oleObj>
              </mc:Choice>
              <mc:Fallback>
                <p:oleObj name="OpenOffice.org" r:id="rId12" imgW="961920" imgH="415800" progId="opendocument.MathDocument.1">
                  <p:embed/>
                  <p:pic>
                    <p:nvPicPr>
                      <p:cNvPr id="35328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8064" y="4529501"/>
                        <a:ext cx="2782441" cy="1059739"/>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1" name="10 Rectángulo"/>
          <p:cNvSpPr/>
          <p:nvPr/>
        </p:nvSpPr>
        <p:spPr>
          <a:xfrm>
            <a:off x="4249094" y="4725144"/>
            <a:ext cx="538930" cy="523220"/>
          </a:xfrm>
          <a:prstGeom prst="rect">
            <a:avLst/>
          </a:prstGeom>
        </p:spPr>
        <p:txBody>
          <a:bodyPr wrap="none">
            <a:spAutoFit/>
          </a:bodyPr>
          <a:lstStyle/>
          <a:p>
            <a:r>
              <a:rPr lang="es-ES" sz="2800" dirty="0">
                <a:solidFill>
                  <a:srgbClr val="000099"/>
                </a:solidFill>
                <a:latin typeface="Matura MT Script Capitals"/>
                <a:sym typeface="Symbol"/>
              </a:rPr>
              <a:t></a:t>
            </a:r>
            <a:endParaRPr lang="en-US" sz="2800" dirty="0"/>
          </a:p>
        </p:txBody>
      </p:sp>
      <p:sp>
        <p:nvSpPr>
          <p:cNvPr id="12" name="11 Rectángulo"/>
          <p:cNvSpPr/>
          <p:nvPr/>
        </p:nvSpPr>
        <p:spPr>
          <a:xfrm>
            <a:off x="72630" y="4725144"/>
            <a:ext cx="538930" cy="523220"/>
          </a:xfrm>
          <a:prstGeom prst="rect">
            <a:avLst/>
          </a:prstGeom>
        </p:spPr>
        <p:txBody>
          <a:bodyPr wrap="none">
            <a:spAutoFit/>
          </a:bodyPr>
          <a:lstStyle/>
          <a:p>
            <a:r>
              <a:rPr lang="es-ES" sz="2800" dirty="0">
                <a:solidFill>
                  <a:srgbClr val="000099"/>
                </a:solidFill>
                <a:latin typeface="Matura MT Script Capitals"/>
                <a:sym typeface="Symbol"/>
              </a:rPr>
              <a:t></a:t>
            </a:r>
            <a:endParaRPr lang="en-US" sz="2800" dirty="0"/>
          </a:p>
        </p:txBody>
      </p:sp>
      <p:graphicFrame>
        <p:nvGraphicFramePr>
          <p:cNvPr id="356359" name="Object 7"/>
          <p:cNvGraphicFramePr>
            <a:graphicFrameLocks noChangeAspect="1"/>
          </p:cNvGraphicFramePr>
          <p:nvPr>
            <p:extLst>
              <p:ext uri="{D42A27DB-BD31-4B8C-83A1-F6EECF244321}">
                <p14:modId xmlns:p14="http://schemas.microsoft.com/office/powerpoint/2010/main" val="3868990705"/>
              </p:ext>
            </p:extLst>
          </p:nvPr>
        </p:nvGraphicFramePr>
        <p:xfrm>
          <a:off x="4355976" y="5689699"/>
          <a:ext cx="4354513" cy="1123677"/>
        </p:xfrm>
        <a:graphic>
          <a:graphicData uri="http://schemas.openxmlformats.org/presentationml/2006/ole">
            <mc:AlternateContent xmlns:mc="http://schemas.openxmlformats.org/markup-compatibility/2006">
              <mc:Choice xmlns:v="urn:schemas-microsoft-com:vml" Requires="v">
                <p:oleObj name="OpenOffice.org" r:id="rId14" imgW="1587960" imgH="387000" progId="opendocument.MathDocument.1">
                  <p:embed/>
                </p:oleObj>
              </mc:Choice>
              <mc:Fallback>
                <p:oleObj name="OpenOffice.org" r:id="rId14" imgW="1587960" imgH="387000" progId="opendocument.MathDocument.1">
                  <p:embed/>
                  <p:pic>
                    <p:nvPicPr>
                      <p:cNvPr id="356359"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5976" y="5689699"/>
                        <a:ext cx="4354513" cy="1123677"/>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4" name="13 Rectángulo"/>
          <p:cNvSpPr/>
          <p:nvPr/>
        </p:nvSpPr>
        <p:spPr>
          <a:xfrm>
            <a:off x="3741067" y="5927528"/>
            <a:ext cx="538930" cy="523220"/>
          </a:xfrm>
          <a:prstGeom prst="rect">
            <a:avLst/>
          </a:prstGeom>
        </p:spPr>
        <p:txBody>
          <a:bodyPr wrap="none">
            <a:spAutoFit/>
          </a:bodyPr>
          <a:lstStyle/>
          <a:p>
            <a:r>
              <a:rPr lang="es-ES" sz="2800" dirty="0">
                <a:solidFill>
                  <a:srgbClr val="000099"/>
                </a:solidFill>
                <a:latin typeface="Matura MT Script Capitals"/>
                <a:sym typeface="Symbol"/>
              </a:rPr>
              <a:t></a:t>
            </a:r>
            <a:endParaRPr lang="en-US" sz="2800" dirty="0"/>
          </a:p>
        </p:txBody>
      </p:sp>
      <p:sp>
        <p:nvSpPr>
          <p:cNvPr id="15" name="Text Box 1"/>
          <p:cNvSpPr txBox="1">
            <a:spLocks noChangeArrowheads="1"/>
          </p:cNvSpPr>
          <p:nvPr/>
        </p:nvSpPr>
        <p:spPr bwMode="auto">
          <a:xfrm>
            <a:off x="73024" y="116632"/>
            <a:ext cx="896347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5) Hilo infinito cargado</a:t>
            </a:r>
            <a:endParaRPr lang="es-ES" sz="3600" b="1" i="1" baseline="-25000" dirty="0">
              <a:solidFill>
                <a:srgbClr val="000099"/>
              </a:solidFill>
            </a:endParaRPr>
          </a:p>
        </p:txBody>
      </p:sp>
      <p:graphicFrame>
        <p:nvGraphicFramePr>
          <p:cNvPr id="16" name="Object 7">
            <a:extLst>
              <a:ext uri="{FF2B5EF4-FFF2-40B4-BE49-F238E27FC236}">
                <a16:creationId xmlns:a16="http://schemas.microsoft.com/office/drawing/2014/main" id="{9A029301-A5A3-4C87-97C1-F3E84F281CB6}"/>
              </a:ext>
            </a:extLst>
          </p:cNvPr>
          <p:cNvGraphicFramePr>
            <a:graphicFrameLocks noChangeAspect="1"/>
          </p:cNvGraphicFramePr>
          <p:nvPr>
            <p:extLst>
              <p:ext uri="{D42A27DB-BD31-4B8C-83A1-F6EECF244321}">
                <p14:modId xmlns:p14="http://schemas.microsoft.com/office/powerpoint/2010/main" val="4290229634"/>
              </p:ext>
            </p:extLst>
          </p:nvPr>
        </p:nvGraphicFramePr>
        <p:xfrm>
          <a:off x="95526" y="5786606"/>
          <a:ext cx="3637534" cy="929861"/>
        </p:xfrm>
        <a:graphic>
          <a:graphicData uri="http://schemas.openxmlformats.org/presentationml/2006/ole">
            <mc:AlternateContent xmlns:mc="http://schemas.openxmlformats.org/markup-compatibility/2006">
              <mc:Choice xmlns:v="urn:schemas-microsoft-com:vml" Requires="v">
                <p:oleObj name="OpenOffice.org" r:id="rId16" imgW="1229400" imgH="312480" progId="opendocument.MathDocument.1">
                  <p:embed/>
                </p:oleObj>
              </mc:Choice>
              <mc:Fallback>
                <p:oleObj name="OpenOffice.org" r:id="rId16" imgW="1229400" imgH="312480" progId="opendocument.MathDocument.1">
                  <p:embed/>
                  <p:pic>
                    <p:nvPicPr>
                      <p:cNvPr id="182279"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526" y="5786606"/>
                        <a:ext cx="3637534" cy="929861"/>
                      </a:xfrm>
                      <a:prstGeom prst="rect">
                        <a:avLst/>
                      </a:prstGeom>
                      <a:solidFill>
                        <a:srgbClr val="FFFF99"/>
                      </a:solidFill>
                      <a:ln w="9525">
                        <a:no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5F7C31-621D-471A-8624-C7D04C4C70CE}"/>
              </a:ext>
            </a:extLst>
          </p:cNvPr>
          <p:cNvSpPr txBox="1"/>
          <p:nvPr/>
        </p:nvSpPr>
        <p:spPr>
          <a:xfrm>
            <a:off x="89756" y="188640"/>
            <a:ext cx="8964488" cy="923330"/>
          </a:xfrm>
          <a:prstGeom prst="rect">
            <a:avLst/>
          </a:prstGeom>
          <a:solidFill>
            <a:srgbClr val="FFCCFF"/>
          </a:solidFill>
          <a:ln>
            <a:solidFill>
              <a:schemeClr val="tx1"/>
            </a:solidFill>
          </a:ln>
        </p:spPr>
        <p:txBody>
          <a:bodyPr wrap="square">
            <a:spAutoFit/>
          </a:bodyPr>
          <a:lstStyle/>
          <a:p>
            <a:r>
              <a:rPr lang="es-ES" b="1" i="0" dirty="0">
                <a:solidFill>
                  <a:srgbClr val="555555"/>
                </a:solidFill>
                <a:effectLst/>
                <a:latin typeface="Open Sans"/>
              </a:rPr>
              <a:t>P8</a:t>
            </a:r>
            <a:r>
              <a:rPr lang="es-ES" b="0" i="0" dirty="0">
                <a:solidFill>
                  <a:srgbClr val="555555"/>
                </a:solidFill>
                <a:effectLst/>
                <a:latin typeface="Open Sans"/>
              </a:rPr>
              <a:t>. Dos hilos cargados uniformemente se encuentran de forma paralela separados 20 cm. Si las densidades lineales de cada uno de ellos son respectivamente 2 </a:t>
            </a:r>
            <a:r>
              <a:rPr lang="es-ES" b="0" i="0" dirty="0" err="1">
                <a:solidFill>
                  <a:srgbClr val="555555"/>
                </a:solidFill>
                <a:effectLst/>
                <a:latin typeface="Open Sans"/>
              </a:rPr>
              <a:t>nC</a:t>
            </a:r>
            <a:r>
              <a:rPr lang="es-ES" b="0" i="0" dirty="0">
                <a:solidFill>
                  <a:srgbClr val="555555"/>
                </a:solidFill>
                <a:effectLst/>
                <a:latin typeface="Open Sans"/>
              </a:rPr>
              <a:t>/m y 6 </a:t>
            </a:r>
            <a:r>
              <a:rPr lang="es-ES" b="0" i="0" dirty="0" err="1">
                <a:solidFill>
                  <a:srgbClr val="555555"/>
                </a:solidFill>
                <a:effectLst/>
                <a:latin typeface="Open Sans"/>
              </a:rPr>
              <a:t>nC</a:t>
            </a:r>
            <a:r>
              <a:rPr lang="es-ES" b="0" i="0" dirty="0">
                <a:solidFill>
                  <a:srgbClr val="555555"/>
                </a:solidFill>
                <a:effectLst/>
                <a:latin typeface="Open Sans"/>
              </a:rPr>
              <a:t>/m, ¿donde se anula el campo eléctrico generado por ambos hilos conductores?</a:t>
            </a:r>
            <a:endParaRPr lang="es-ES" dirty="0"/>
          </a:p>
        </p:txBody>
      </p:sp>
      <p:sp>
        <p:nvSpPr>
          <p:cNvPr id="5" name="CuadroTexto 4">
            <a:extLst>
              <a:ext uri="{FF2B5EF4-FFF2-40B4-BE49-F238E27FC236}">
                <a16:creationId xmlns:a16="http://schemas.microsoft.com/office/drawing/2014/main" id="{E962973E-9F5A-4D8D-93A7-BBA2FDC8590E}"/>
              </a:ext>
            </a:extLst>
          </p:cNvPr>
          <p:cNvSpPr txBox="1"/>
          <p:nvPr/>
        </p:nvSpPr>
        <p:spPr>
          <a:xfrm>
            <a:off x="179512" y="1268760"/>
            <a:ext cx="8874732" cy="2031325"/>
          </a:xfrm>
          <a:prstGeom prst="rect">
            <a:avLst/>
          </a:prstGeom>
          <a:noFill/>
        </p:spPr>
        <p:txBody>
          <a:bodyPr wrap="square">
            <a:spAutoFit/>
          </a:bodyPr>
          <a:lstStyle/>
          <a:p>
            <a:pPr algn="l"/>
            <a:r>
              <a:rPr lang="es-ES" b="0" i="0" dirty="0">
                <a:solidFill>
                  <a:srgbClr val="555555"/>
                </a:solidFill>
                <a:effectLst/>
                <a:latin typeface="Open Sans"/>
              </a:rPr>
              <a:t>Si analizamos la situación, dado que los dos hilos están cargados positivamente, cada uno de ellos </a:t>
            </a:r>
            <a:r>
              <a:rPr lang="es-ES" b="0" i="0" u="none" strike="noStrike" dirty="0">
                <a:solidFill>
                  <a:srgbClr val="0088CC"/>
                </a:solidFill>
                <a:effectLst/>
                <a:latin typeface="Open Sans"/>
                <a:hlinkClick r:id="rId2"/>
              </a:rPr>
              <a:t>generará un campo eléctrico</a:t>
            </a:r>
            <a:r>
              <a:rPr lang="es-ES" b="0" i="0" dirty="0">
                <a:solidFill>
                  <a:srgbClr val="555555"/>
                </a:solidFill>
                <a:effectLst/>
                <a:latin typeface="Open Sans"/>
              </a:rPr>
              <a:t> (E</a:t>
            </a:r>
            <a:r>
              <a:rPr lang="es-ES" b="0" i="0" baseline="-25000" dirty="0">
                <a:solidFill>
                  <a:srgbClr val="555555"/>
                </a:solidFill>
                <a:effectLst/>
                <a:latin typeface="Open Sans"/>
              </a:rPr>
              <a:t>1</a:t>
            </a:r>
            <a:r>
              <a:rPr lang="es-ES" b="0" i="0" dirty="0">
                <a:solidFill>
                  <a:srgbClr val="555555"/>
                </a:solidFill>
                <a:effectLst/>
                <a:latin typeface="Open Sans"/>
              </a:rPr>
              <a:t> y E</a:t>
            </a:r>
            <a:r>
              <a:rPr lang="es-ES" b="0" i="0" baseline="-25000" dirty="0">
                <a:solidFill>
                  <a:srgbClr val="555555"/>
                </a:solidFill>
                <a:effectLst/>
                <a:latin typeface="Open Sans"/>
              </a:rPr>
              <a:t>2</a:t>
            </a:r>
            <a:r>
              <a:rPr lang="es-ES" b="0" i="0" dirty="0">
                <a:solidFill>
                  <a:srgbClr val="555555"/>
                </a:solidFill>
                <a:effectLst/>
                <a:latin typeface="Open Sans"/>
              </a:rPr>
              <a:t>) cuyo sentido intentará escapar del hilo (hacia afuera). Dado que el campo eléctrico en un punto es siempre la suma vectorial de los campos generados para cada uno de los cuerpos cargados, esto implica que para que ambos campos sean 0 uno debe oponerse al otro, o lo que es lo mismo, el punto debe encontrarse entre ambos hilos y deben tener el mismo módulo para que se anulen. (Atención: en el dibujo E1 es producido por </a:t>
            </a:r>
            <a:r>
              <a:rPr lang="fr-FR" b="0" i="0" dirty="0">
                <a:solidFill>
                  <a:srgbClr val="555555"/>
                </a:solidFill>
                <a:effectLst/>
                <a:latin typeface="Open Sans"/>
              </a:rPr>
              <a:t>λ</a:t>
            </a:r>
            <a:r>
              <a:rPr lang="fr-FR" b="0" i="0" baseline="-25000" dirty="0">
                <a:solidFill>
                  <a:srgbClr val="555555"/>
                </a:solidFill>
                <a:effectLst/>
                <a:latin typeface="Open Sans"/>
              </a:rPr>
              <a:t>2 </a:t>
            </a:r>
            <a:r>
              <a:rPr lang="fr-FR" b="0" i="0" dirty="0">
                <a:solidFill>
                  <a:srgbClr val="555555"/>
                </a:solidFill>
                <a:effectLst/>
                <a:latin typeface="Open Sans"/>
              </a:rPr>
              <a:t>y E2 </a:t>
            </a:r>
            <a:r>
              <a:rPr lang="fr-FR" b="0" i="0" dirty="0" err="1">
                <a:solidFill>
                  <a:srgbClr val="555555"/>
                </a:solidFill>
                <a:effectLst/>
                <a:latin typeface="Open Sans"/>
              </a:rPr>
              <a:t>por</a:t>
            </a:r>
            <a:r>
              <a:rPr lang="fr-FR" b="0" i="0" dirty="0">
                <a:solidFill>
                  <a:srgbClr val="555555"/>
                </a:solidFill>
                <a:effectLst/>
                <a:latin typeface="Open Sans"/>
              </a:rPr>
              <a:t> λ</a:t>
            </a:r>
            <a:r>
              <a:rPr lang="fr-FR" b="0" i="0" baseline="-25000" dirty="0">
                <a:solidFill>
                  <a:srgbClr val="555555"/>
                </a:solidFill>
                <a:effectLst/>
                <a:latin typeface="Open Sans"/>
              </a:rPr>
              <a:t>1</a:t>
            </a:r>
            <a:r>
              <a:rPr lang="fr-FR" b="0" i="0" dirty="0">
                <a:solidFill>
                  <a:srgbClr val="555555"/>
                </a:solidFill>
                <a:effectLst/>
                <a:latin typeface="Open Sans"/>
              </a:rPr>
              <a:t>)</a:t>
            </a:r>
            <a:endParaRPr lang="es-ES" b="0" i="0" dirty="0">
              <a:solidFill>
                <a:srgbClr val="555555"/>
              </a:solidFill>
              <a:effectLst/>
              <a:latin typeface="Open Sans"/>
            </a:endParaRPr>
          </a:p>
        </p:txBody>
      </p:sp>
      <p:pic>
        <p:nvPicPr>
          <p:cNvPr id="7" name="Imagen 6">
            <a:extLst>
              <a:ext uri="{FF2B5EF4-FFF2-40B4-BE49-F238E27FC236}">
                <a16:creationId xmlns:a16="http://schemas.microsoft.com/office/drawing/2014/main" id="{959CD625-947C-4B04-8124-BB94F1A60DE9}"/>
              </a:ext>
            </a:extLst>
          </p:cNvPr>
          <p:cNvPicPr>
            <a:picLocks noChangeAspect="1"/>
          </p:cNvPicPr>
          <p:nvPr/>
        </p:nvPicPr>
        <p:blipFill>
          <a:blip r:embed="rId3"/>
          <a:stretch>
            <a:fillRect/>
          </a:stretch>
        </p:blipFill>
        <p:spPr>
          <a:xfrm>
            <a:off x="611560" y="3721101"/>
            <a:ext cx="7934325" cy="3019425"/>
          </a:xfrm>
          <a:prstGeom prst="rect">
            <a:avLst/>
          </a:prstGeom>
        </p:spPr>
      </p:pic>
      <p:sp>
        <p:nvSpPr>
          <p:cNvPr id="9" name="CuadroTexto 8">
            <a:extLst>
              <a:ext uri="{FF2B5EF4-FFF2-40B4-BE49-F238E27FC236}">
                <a16:creationId xmlns:a16="http://schemas.microsoft.com/office/drawing/2014/main" id="{D4973992-D7A3-49F2-8F40-920CF32BA39A}"/>
              </a:ext>
            </a:extLst>
          </p:cNvPr>
          <p:cNvSpPr txBox="1"/>
          <p:nvPr/>
        </p:nvSpPr>
        <p:spPr>
          <a:xfrm>
            <a:off x="323528" y="3300086"/>
            <a:ext cx="8568952" cy="369332"/>
          </a:xfrm>
          <a:prstGeom prst="rect">
            <a:avLst/>
          </a:prstGeom>
          <a:noFill/>
        </p:spPr>
        <p:txBody>
          <a:bodyPr wrap="square">
            <a:spAutoFit/>
          </a:bodyPr>
          <a:lstStyle/>
          <a:p>
            <a:r>
              <a:rPr lang="fr-FR" b="0" i="0" dirty="0">
                <a:solidFill>
                  <a:srgbClr val="555555"/>
                </a:solidFill>
                <a:effectLst/>
                <a:latin typeface="Open Sans"/>
              </a:rPr>
              <a:t> </a:t>
            </a:r>
            <a:r>
              <a:rPr lang="fr-FR" b="1" i="0" dirty="0" err="1">
                <a:solidFill>
                  <a:srgbClr val="555555"/>
                </a:solidFill>
                <a:effectLst/>
                <a:latin typeface="Open Sans"/>
              </a:rPr>
              <a:t>Datos</a:t>
            </a:r>
            <a:r>
              <a:rPr lang="fr-FR" b="0" i="0" dirty="0">
                <a:solidFill>
                  <a:srgbClr val="555555"/>
                </a:solidFill>
                <a:effectLst/>
                <a:latin typeface="Open Sans"/>
              </a:rPr>
              <a:t>: d = 20 cm = 0.2 m</a:t>
            </a:r>
            <a:r>
              <a:rPr lang="fr-FR" dirty="0">
                <a:solidFill>
                  <a:srgbClr val="555555"/>
                </a:solidFill>
                <a:latin typeface="Open Sans"/>
              </a:rPr>
              <a:t>; </a:t>
            </a:r>
            <a:r>
              <a:rPr lang="fr-FR" b="0" i="0" dirty="0">
                <a:solidFill>
                  <a:srgbClr val="555555"/>
                </a:solidFill>
                <a:effectLst/>
                <a:latin typeface="Open Sans"/>
              </a:rPr>
              <a:t>λ</a:t>
            </a:r>
            <a:r>
              <a:rPr lang="fr-FR" b="0" i="0" baseline="-25000" dirty="0">
                <a:solidFill>
                  <a:srgbClr val="555555"/>
                </a:solidFill>
                <a:effectLst/>
                <a:latin typeface="Open Sans"/>
              </a:rPr>
              <a:t>1 </a:t>
            </a:r>
            <a:r>
              <a:rPr lang="fr-FR" b="0" i="0" dirty="0">
                <a:solidFill>
                  <a:srgbClr val="555555"/>
                </a:solidFill>
                <a:effectLst/>
                <a:latin typeface="Open Sans"/>
              </a:rPr>
              <a:t>= 2nC/m = 2 · 10</a:t>
            </a:r>
            <a:r>
              <a:rPr lang="fr-FR" b="0" i="0" baseline="30000" dirty="0">
                <a:solidFill>
                  <a:srgbClr val="555555"/>
                </a:solidFill>
                <a:effectLst/>
                <a:latin typeface="Open Sans"/>
              </a:rPr>
              <a:t>-9</a:t>
            </a:r>
            <a:r>
              <a:rPr lang="fr-FR" b="0" i="0" dirty="0">
                <a:solidFill>
                  <a:srgbClr val="555555"/>
                </a:solidFill>
                <a:effectLst/>
                <a:latin typeface="Open Sans"/>
              </a:rPr>
              <a:t> C / m; λ</a:t>
            </a:r>
            <a:r>
              <a:rPr lang="fr-FR" b="0" i="0" baseline="-25000" dirty="0">
                <a:solidFill>
                  <a:srgbClr val="555555"/>
                </a:solidFill>
                <a:effectLst/>
                <a:latin typeface="Open Sans"/>
              </a:rPr>
              <a:t>2 </a:t>
            </a:r>
            <a:r>
              <a:rPr lang="fr-FR" b="0" i="0" dirty="0">
                <a:solidFill>
                  <a:srgbClr val="555555"/>
                </a:solidFill>
                <a:effectLst/>
                <a:latin typeface="Open Sans"/>
              </a:rPr>
              <a:t>= 6nC/m = 6 · 10</a:t>
            </a:r>
            <a:r>
              <a:rPr lang="fr-FR" b="0" i="0" baseline="30000" dirty="0">
                <a:solidFill>
                  <a:srgbClr val="555555"/>
                </a:solidFill>
                <a:effectLst/>
                <a:latin typeface="Open Sans"/>
              </a:rPr>
              <a:t>-9</a:t>
            </a:r>
            <a:r>
              <a:rPr lang="fr-FR" b="0" i="0" dirty="0">
                <a:solidFill>
                  <a:srgbClr val="555555"/>
                </a:solidFill>
                <a:effectLst/>
                <a:latin typeface="Open Sans"/>
              </a:rPr>
              <a:t> C / m</a:t>
            </a:r>
            <a:endParaRPr lang="es-ES" dirty="0"/>
          </a:p>
        </p:txBody>
      </p:sp>
    </p:spTree>
    <p:extLst>
      <p:ext uri="{BB962C8B-B14F-4D97-AF65-F5344CB8AC3E}">
        <p14:creationId xmlns:p14="http://schemas.microsoft.com/office/powerpoint/2010/main" val="28005080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B10FB74-4092-41BA-88E7-9C48DCDE82B9}"/>
              </a:ext>
            </a:extLst>
          </p:cNvPr>
          <p:cNvPicPr>
            <a:picLocks noChangeAspect="1"/>
          </p:cNvPicPr>
          <p:nvPr/>
        </p:nvPicPr>
        <p:blipFill rotWithShape="1">
          <a:blip r:embed="rId2"/>
          <a:srcRect l="2961" r="4267"/>
          <a:stretch/>
        </p:blipFill>
        <p:spPr>
          <a:xfrm>
            <a:off x="323528" y="116632"/>
            <a:ext cx="6768752" cy="5572125"/>
          </a:xfrm>
          <a:prstGeom prst="rect">
            <a:avLst/>
          </a:prstGeom>
        </p:spPr>
      </p:pic>
      <p:pic>
        <p:nvPicPr>
          <p:cNvPr id="5" name="Imagen 4">
            <a:extLst>
              <a:ext uri="{FF2B5EF4-FFF2-40B4-BE49-F238E27FC236}">
                <a16:creationId xmlns:a16="http://schemas.microsoft.com/office/drawing/2014/main" id="{49009BC6-3231-4F3F-A6B1-36C9DE2875A1}"/>
              </a:ext>
            </a:extLst>
          </p:cNvPr>
          <p:cNvPicPr>
            <a:picLocks noChangeAspect="1"/>
          </p:cNvPicPr>
          <p:nvPr/>
        </p:nvPicPr>
        <p:blipFill rotWithShape="1">
          <a:blip r:embed="rId3"/>
          <a:srcRect t="30923"/>
          <a:stretch/>
        </p:blipFill>
        <p:spPr>
          <a:xfrm>
            <a:off x="611560" y="5589240"/>
            <a:ext cx="6334125" cy="1052736"/>
          </a:xfrm>
          <a:prstGeom prst="rect">
            <a:avLst/>
          </a:prstGeom>
        </p:spPr>
      </p:pic>
    </p:spTree>
    <p:extLst>
      <p:ext uri="{BB962C8B-B14F-4D97-AF65-F5344CB8AC3E}">
        <p14:creationId xmlns:p14="http://schemas.microsoft.com/office/powerpoint/2010/main" val="78588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323528" y="1599324"/>
            <a:ext cx="6408712" cy="1325620"/>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dirty="0">
                <a:solidFill>
                  <a:srgbClr val="000099"/>
                </a:solidFill>
              </a:rPr>
              <a:t>Conocemos de forma </a:t>
            </a:r>
            <a:r>
              <a:rPr lang="es-ES" sz="2000" i="1" dirty="0">
                <a:solidFill>
                  <a:srgbClr val="000099"/>
                </a:solidFill>
              </a:rPr>
              <a:t>exacta</a:t>
            </a:r>
            <a:r>
              <a:rPr lang="es-ES" sz="2000" dirty="0">
                <a:solidFill>
                  <a:srgbClr val="000099"/>
                </a:solidFill>
              </a:rPr>
              <a:t> la forma del campo creado por dos cargas puntuales de </a:t>
            </a:r>
            <a:r>
              <a:rPr lang="es-ES" sz="2000" i="1" dirty="0">
                <a:solidFill>
                  <a:srgbClr val="000099"/>
                </a:solidFill>
              </a:rPr>
              <a:t>signos opuestos </a:t>
            </a:r>
            <a:r>
              <a:rPr lang="es-ES" sz="2000" dirty="0">
                <a:solidFill>
                  <a:srgbClr val="000099"/>
                </a:solidFill>
              </a:rPr>
              <a:t>(por el Principio de Superposición), pero nos interesa ahora sólo el campo </a:t>
            </a:r>
            <a:r>
              <a:rPr lang="es-ES" sz="2000" b="1" i="1" dirty="0">
                <a:solidFill>
                  <a:srgbClr val="000099"/>
                </a:solidFill>
              </a:rPr>
              <a:t>E</a:t>
            </a:r>
            <a:r>
              <a:rPr lang="es-ES" sz="2000" dirty="0">
                <a:solidFill>
                  <a:srgbClr val="000099"/>
                </a:solidFill>
              </a:rPr>
              <a:t> </a:t>
            </a:r>
            <a:r>
              <a:rPr lang="es-ES" sz="2000" i="1" dirty="0">
                <a:solidFill>
                  <a:srgbClr val="FF0000"/>
                </a:solidFill>
              </a:rPr>
              <a:t>a grandes distancias</a:t>
            </a:r>
            <a:r>
              <a:rPr lang="es-ES" sz="2000" dirty="0">
                <a:solidFill>
                  <a:srgbClr val="000099"/>
                </a:solidFill>
              </a:rPr>
              <a:t> </a:t>
            </a:r>
            <a:r>
              <a:rPr lang="es-ES" sz="2000" i="1" dirty="0">
                <a:solidFill>
                  <a:srgbClr val="000099"/>
                </a:solidFill>
              </a:rPr>
              <a:t>r</a:t>
            </a:r>
            <a:r>
              <a:rPr lang="es-ES" sz="2000" dirty="0">
                <a:solidFill>
                  <a:srgbClr val="000099"/>
                </a:solidFill>
              </a:rPr>
              <a:t>. </a:t>
            </a:r>
          </a:p>
        </p:txBody>
      </p:sp>
      <p:sp>
        <p:nvSpPr>
          <p:cNvPr id="9" name="Text Box 1"/>
          <p:cNvSpPr txBox="1">
            <a:spLocks noChangeArrowheads="1"/>
          </p:cNvSpPr>
          <p:nvPr/>
        </p:nvSpPr>
        <p:spPr bwMode="auto">
          <a:xfrm>
            <a:off x="251520" y="116632"/>
            <a:ext cx="8711952" cy="1202510"/>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dirty="0">
                <a:solidFill>
                  <a:srgbClr val="000099"/>
                </a:solidFill>
              </a:rPr>
              <a:t>Campo </a:t>
            </a:r>
            <a:r>
              <a:rPr lang="es-ES" sz="3600" b="1" i="1" dirty="0">
                <a:solidFill>
                  <a:srgbClr val="000099"/>
                </a:solidFill>
              </a:rPr>
              <a:t>E</a:t>
            </a:r>
            <a:r>
              <a:rPr lang="es-ES" sz="3600" dirty="0">
                <a:solidFill>
                  <a:srgbClr val="000099"/>
                </a:solidFill>
              </a:rPr>
              <a:t> y potencial </a:t>
            </a:r>
            <a:r>
              <a:rPr lang="es-ES" sz="3600" i="1" dirty="0">
                <a:solidFill>
                  <a:srgbClr val="000099"/>
                </a:solidFill>
              </a:rPr>
              <a:t>V</a:t>
            </a:r>
            <a:r>
              <a:rPr lang="es-ES" sz="3600" dirty="0">
                <a:solidFill>
                  <a:srgbClr val="000099"/>
                </a:solidFill>
              </a:rPr>
              <a:t> creados por un dipolo eléctrico</a:t>
            </a:r>
            <a:endParaRPr lang="es-ES" sz="3600" i="1" baseline="-25000" dirty="0">
              <a:solidFill>
                <a:srgbClr val="000099"/>
              </a:solidFill>
            </a:endParaRPr>
          </a:p>
        </p:txBody>
      </p:sp>
      <p:pic>
        <p:nvPicPr>
          <p:cNvPr id="282629" name="Picture 5" descr="http://t2.gstatic.com/images?q=tbn:ANd9GcRisV8Xy-U9ukAK9YJcLCqFEc_I3lhQS6rEvbTTPgkrgu106ZwZ1BQphED6"/>
          <p:cNvPicPr>
            <a:picLocks noChangeAspect="1" noChangeArrowheads="1"/>
          </p:cNvPicPr>
          <p:nvPr/>
        </p:nvPicPr>
        <p:blipFill>
          <a:blip r:embed="rId3" cstate="print"/>
          <a:srcRect/>
          <a:stretch>
            <a:fillRect/>
          </a:stretch>
        </p:blipFill>
        <p:spPr bwMode="auto">
          <a:xfrm>
            <a:off x="1187624" y="3230091"/>
            <a:ext cx="3583285" cy="3583285"/>
          </a:xfrm>
          <a:prstGeom prst="rect">
            <a:avLst/>
          </a:prstGeom>
          <a:noFill/>
          <a:ln>
            <a:solidFill>
              <a:schemeClr val="accent1">
                <a:lumMod val="60000"/>
                <a:lumOff val="40000"/>
              </a:schemeClr>
            </a:solidFill>
          </a:ln>
        </p:spPr>
      </p:pic>
      <p:pic>
        <p:nvPicPr>
          <p:cNvPr id="282631" name="Picture 7" descr="http://hyperphysics.phy-astr.gsu.edu/hbase/electric/imgele/equiv5.gif"/>
          <p:cNvPicPr>
            <a:picLocks noChangeAspect="1" noChangeArrowheads="1"/>
          </p:cNvPicPr>
          <p:nvPr/>
        </p:nvPicPr>
        <p:blipFill>
          <a:blip r:embed="rId4" cstate="print"/>
          <a:srcRect/>
          <a:stretch>
            <a:fillRect/>
          </a:stretch>
        </p:blipFill>
        <p:spPr bwMode="auto">
          <a:xfrm rot="5400000">
            <a:off x="4932040" y="3252478"/>
            <a:ext cx="3600400" cy="3521396"/>
          </a:xfrm>
          <a:prstGeom prst="rect">
            <a:avLst/>
          </a:prstGeom>
          <a:noFill/>
          <a:ln>
            <a:solidFill>
              <a:schemeClr val="accent1">
                <a:lumMod val="60000"/>
                <a:lumOff val="40000"/>
              </a:schemeClr>
            </a:solidFill>
          </a:ln>
        </p:spPr>
      </p:pic>
      <p:pic>
        <p:nvPicPr>
          <p:cNvPr id="8" name="Picture 7" descr="E:\Capítulos\ch21\figure-21-21b.jpg"/>
          <p:cNvPicPr>
            <a:picLocks noChangeAspect="1" noChangeArrowheads="1"/>
          </p:cNvPicPr>
          <p:nvPr/>
        </p:nvPicPr>
        <p:blipFill>
          <a:blip r:embed="rId5" cstate="print"/>
          <a:srcRect/>
          <a:stretch>
            <a:fillRect/>
          </a:stretch>
        </p:blipFill>
        <p:spPr bwMode="auto">
          <a:xfrm>
            <a:off x="7236296" y="1412776"/>
            <a:ext cx="1728192" cy="1728192"/>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
        <a:cs typeface="DejaVu Sans"/>
      </a:majorFont>
      <a:minorFont>
        <a:latin typeface="Calibri"/>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072B40AB6E58640B2077F5E5D0A9572" ma:contentTypeVersion="3" ma:contentTypeDescription="Crear nuevo documento." ma:contentTypeScope="" ma:versionID="b1e63ae82e8f1266b9c5a7944c1c81f5">
  <xsd:schema xmlns:xsd="http://www.w3.org/2001/XMLSchema" xmlns:xs="http://www.w3.org/2001/XMLSchema" xmlns:p="http://schemas.microsoft.com/office/2006/metadata/properties" xmlns:ns2="7333d6ba-11cc-4c24-9df8-85e4a3ab94fe" targetNamespace="http://schemas.microsoft.com/office/2006/metadata/properties" ma:root="true" ma:fieldsID="bc9817eb43e8c51667afa9080207a540" ns2:_="">
    <xsd:import namespace="7333d6ba-11cc-4c24-9df8-85e4a3ab94fe"/>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3d6ba-11cc-4c24-9df8-85e4a3ab94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7E7A51-A7C6-4926-A30A-30E593979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3d6ba-11cc-4c24-9df8-85e4a3ab94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B60B2B-7D13-4662-9840-9CE690AB2BCB}">
  <ds:schemaRefs>
    <ds:schemaRef ds:uri="http://schemas.microsoft.com/sharepoint/v3/contenttype/forms"/>
  </ds:schemaRefs>
</ds:datastoreItem>
</file>

<file path=customXml/itemProps3.xml><?xml version="1.0" encoding="utf-8"?>
<ds:datastoreItem xmlns:ds="http://schemas.openxmlformats.org/officeDocument/2006/customXml" ds:itemID="{9DE5BC4B-748F-42A0-AC40-F13B3C5B07D8}">
  <ds:schemaRefs>
    <ds:schemaRef ds:uri="http://schemas.microsoft.com/office/infopath/2007/PartnerControls"/>
    <ds:schemaRef ds:uri="http://purl.org/dc/terms/"/>
    <ds:schemaRef ds:uri="http://purl.org/dc/elements/1.1/"/>
    <ds:schemaRef ds:uri="http://www.w3.org/XML/1998/namespace"/>
    <ds:schemaRef ds:uri="http://schemas.microsoft.com/office/2006/metadata/properties"/>
    <ds:schemaRef ds:uri="http://schemas.microsoft.com/office/2006/documentManagement/types"/>
    <ds:schemaRef ds:uri="http://purl.org/dc/dcmitype/"/>
    <ds:schemaRef ds:uri="7333d6ba-11cc-4c24-9df8-85e4a3ab94f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34938</TotalTime>
  <Words>3031</Words>
  <Application>Microsoft Office PowerPoint</Application>
  <PresentationFormat>Presentación en pantalla (4:3)</PresentationFormat>
  <Paragraphs>346</Paragraphs>
  <Slides>83</Slides>
  <Notes>44</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83</vt:i4>
      </vt:variant>
    </vt:vector>
  </HeadingPairs>
  <TitlesOfParts>
    <vt:vector size="92" baseType="lpstr">
      <vt:lpstr>Arial</vt:lpstr>
      <vt:lpstr>Calibri</vt:lpstr>
      <vt:lpstr>Matura MT Script Capitals</vt:lpstr>
      <vt:lpstr>Open Sans</vt:lpstr>
      <vt:lpstr>Times New Roman</vt:lpstr>
      <vt:lpstr>Verdana</vt:lpstr>
      <vt:lpstr>Tema de Office</vt:lpstr>
      <vt:lpstr>1_Diseño predeterminado</vt:lpstr>
      <vt:lpstr>OpenOffice.org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 Campo eléctrico creado por dos planos infinitos de igual carga</vt:lpstr>
      <vt:lpstr> Campo eléctrico creado por dos planos infinitos de igual carga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Campo eléctrico</dc:title>
  <dc:creator>José Emilio Prieto de Castro</dc:creator>
  <cp:lastModifiedBy>pilar.segovia@uam.es</cp:lastModifiedBy>
  <cp:revision>371</cp:revision>
  <cp:lastPrinted>1601-01-01T00:00:00Z</cp:lastPrinted>
  <dcterms:created xsi:type="dcterms:W3CDTF">2011-04-26T22:42:15Z</dcterms:created>
  <dcterms:modified xsi:type="dcterms:W3CDTF">2021-02-23T14:20:02Z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0x010100E072B40AB6E58640B2077F5E5D0A9572</vt:lpwstr>
  </property>
</Properties>
</file>